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diagrams/drawing2.xml" ContentType="application/vnd.ms-office.drawingml.diagramDrawing+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diagrams/quickStyle7.xml" ContentType="application/vnd.openxmlformats-officedocument.drawingml.diagramStyle+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8"/>
  </p:notesMasterIdLst>
  <p:handoutMasterIdLst>
    <p:handoutMasterId r:id="rId59"/>
  </p:handoutMasterIdLst>
  <p:sldIdLst>
    <p:sldId id="257" r:id="rId2"/>
    <p:sldId id="306" r:id="rId3"/>
    <p:sldId id="299" r:id="rId4"/>
    <p:sldId id="301" r:id="rId5"/>
    <p:sldId id="307" r:id="rId6"/>
    <p:sldId id="317" r:id="rId7"/>
    <p:sldId id="308" r:id="rId8"/>
    <p:sldId id="358" r:id="rId9"/>
    <p:sldId id="304" r:id="rId10"/>
    <p:sldId id="382" r:id="rId11"/>
    <p:sldId id="318" r:id="rId12"/>
    <p:sldId id="319" r:id="rId13"/>
    <p:sldId id="321" r:id="rId14"/>
    <p:sldId id="322" r:id="rId15"/>
    <p:sldId id="323" r:id="rId16"/>
    <p:sldId id="359" r:id="rId17"/>
    <p:sldId id="324" r:id="rId18"/>
    <p:sldId id="360" r:id="rId19"/>
    <p:sldId id="326" r:id="rId20"/>
    <p:sldId id="361" r:id="rId21"/>
    <p:sldId id="339" r:id="rId22"/>
    <p:sldId id="351" r:id="rId23"/>
    <p:sldId id="352" r:id="rId24"/>
    <p:sldId id="368" r:id="rId25"/>
    <p:sldId id="353" r:id="rId26"/>
    <p:sldId id="354" r:id="rId27"/>
    <p:sldId id="355" r:id="rId28"/>
    <p:sldId id="356" r:id="rId29"/>
    <p:sldId id="349" r:id="rId30"/>
    <p:sldId id="362" r:id="rId31"/>
    <p:sldId id="340" r:id="rId32"/>
    <p:sldId id="369" r:id="rId33"/>
    <p:sldId id="372" r:id="rId34"/>
    <p:sldId id="371" r:id="rId35"/>
    <p:sldId id="370" r:id="rId36"/>
    <p:sldId id="363" r:id="rId37"/>
    <p:sldId id="328" r:id="rId38"/>
    <p:sldId id="329" r:id="rId39"/>
    <p:sldId id="330" r:id="rId40"/>
    <p:sldId id="331" r:id="rId41"/>
    <p:sldId id="332" r:id="rId42"/>
    <p:sldId id="333" r:id="rId43"/>
    <p:sldId id="336" r:id="rId44"/>
    <p:sldId id="337" r:id="rId45"/>
    <p:sldId id="338" r:id="rId46"/>
    <p:sldId id="364" r:id="rId47"/>
    <p:sldId id="344" r:id="rId48"/>
    <p:sldId id="373" r:id="rId49"/>
    <p:sldId id="346" r:id="rId50"/>
    <p:sldId id="347" r:id="rId51"/>
    <p:sldId id="374" r:id="rId52"/>
    <p:sldId id="379" r:id="rId53"/>
    <p:sldId id="377" r:id="rId54"/>
    <p:sldId id="380" r:id="rId55"/>
    <p:sldId id="381" r:id="rId56"/>
    <p:sldId id="385" r:id="rId57"/>
  </p:sldIdLst>
  <p:sldSz cx="9144000" cy="6858000" type="screen4x3"/>
  <p:notesSz cx="6797675" cy="987425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39" autoAdjust="0"/>
    <p:restoredTop sz="94624" autoAdjust="0"/>
  </p:normalViewPr>
  <p:slideViewPr>
    <p:cSldViewPr>
      <p:cViewPr varScale="1">
        <p:scale>
          <a:sx n="65" d="100"/>
          <a:sy n="65" d="100"/>
        </p:scale>
        <p:origin x="-1452" y="-108"/>
      </p:cViewPr>
      <p:guideLst>
        <p:guide orient="horz" pos="2160"/>
        <p:guide pos="2880"/>
      </p:guideLst>
    </p:cSldViewPr>
  </p:slideViewPr>
  <p:outlineViewPr>
    <p:cViewPr>
      <p:scale>
        <a:sx n="33" d="100"/>
        <a:sy n="33" d="100"/>
      </p:scale>
      <p:origin x="48" y="4692"/>
    </p:cViewPr>
  </p:outlineViewPr>
  <p:notesTextViewPr>
    <p:cViewPr>
      <p:scale>
        <a:sx n="100" d="100"/>
        <a:sy n="100" d="100"/>
      </p:scale>
      <p:origin x="0" y="0"/>
    </p:cViewPr>
  </p:notesTextViewPr>
  <p:notesViewPr>
    <p:cSldViewPr>
      <p:cViewPr varScale="1">
        <p:scale>
          <a:sx n="47" d="100"/>
          <a:sy n="47" d="100"/>
        </p:scale>
        <p:origin x="-3102" y="-102"/>
      </p:cViewPr>
      <p:guideLst>
        <p:guide orient="horz" pos="3110"/>
        <p:guide pos="214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367ACA-65E2-4A30-BD37-D3AA629678F3}"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s-ES"/>
        </a:p>
      </dgm:t>
    </dgm:pt>
    <dgm:pt modelId="{6647CA25-70F6-4C8B-808C-235530E59157}">
      <dgm:prSet custT="1"/>
      <dgm:spPr/>
      <dgm:t>
        <a:bodyPr/>
        <a:lstStyle/>
        <a:p>
          <a:pPr algn="just"/>
          <a:r>
            <a:rPr lang="es-ES" sz="2400" b="0" dirty="0" smtClean="0">
              <a:solidFill>
                <a:schemeClr val="tx1"/>
              </a:solidFill>
            </a:rPr>
            <a:t>Directamente relacionados y afectos a las actividades de I+D.</a:t>
          </a:r>
          <a:endParaRPr lang="es-ES" sz="2400" b="0" dirty="0">
            <a:solidFill>
              <a:schemeClr val="tx1"/>
            </a:solidFill>
          </a:endParaRPr>
        </a:p>
      </dgm:t>
    </dgm:pt>
    <dgm:pt modelId="{554E9FFA-C911-485A-998D-C8A849D43B65}" type="parTrans" cxnId="{F167836E-4380-4C23-98AD-F95095CE3697}">
      <dgm:prSet/>
      <dgm:spPr/>
      <dgm:t>
        <a:bodyPr/>
        <a:lstStyle/>
        <a:p>
          <a:pPr algn="l"/>
          <a:endParaRPr lang="es-ES" sz="2400" b="0">
            <a:solidFill>
              <a:schemeClr val="tx1"/>
            </a:solidFill>
          </a:endParaRPr>
        </a:p>
      </dgm:t>
    </dgm:pt>
    <dgm:pt modelId="{869FFC0D-D9A2-42CD-8861-438C4A3DCA0F}" type="sibTrans" cxnId="{F167836E-4380-4C23-98AD-F95095CE3697}">
      <dgm:prSet/>
      <dgm:spPr/>
      <dgm:t>
        <a:bodyPr/>
        <a:lstStyle/>
        <a:p>
          <a:pPr algn="l"/>
          <a:endParaRPr lang="es-ES" sz="2400" b="0">
            <a:solidFill>
              <a:schemeClr val="tx1"/>
            </a:solidFill>
          </a:endParaRPr>
        </a:p>
      </dgm:t>
    </dgm:pt>
    <dgm:pt modelId="{5995E84D-D877-441F-9AC5-272E712F5892}">
      <dgm:prSet phldrT="[Texto]" custT="1"/>
      <dgm:spPr/>
      <dgm:t>
        <a:bodyPr/>
        <a:lstStyle/>
        <a:p>
          <a:pPr algn="l"/>
          <a:r>
            <a:rPr lang="es-ES" sz="2400" b="0" dirty="0" smtClean="0">
              <a:solidFill>
                <a:schemeClr val="tx1"/>
              </a:solidFill>
            </a:rPr>
            <a:t>Deben constar específicamente individualizados por proyectos. </a:t>
          </a:r>
          <a:endParaRPr lang="es-ES" sz="2400" b="0" dirty="0">
            <a:solidFill>
              <a:schemeClr val="tx1"/>
            </a:solidFill>
          </a:endParaRPr>
        </a:p>
      </dgm:t>
    </dgm:pt>
    <dgm:pt modelId="{DD5FE6D8-4674-4282-ABD4-EB9679EFAC39}" type="parTrans" cxnId="{8E0C7D55-3DD0-4483-B9E6-36BD2BC5BBA1}">
      <dgm:prSet/>
      <dgm:spPr/>
      <dgm:t>
        <a:bodyPr/>
        <a:lstStyle/>
        <a:p>
          <a:pPr algn="l"/>
          <a:endParaRPr lang="es-ES" sz="2400" b="0">
            <a:solidFill>
              <a:schemeClr val="tx1"/>
            </a:solidFill>
          </a:endParaRPr>
        </a:p>
      </dgm:t>
    </dgm:pt>
    <dgm:pt modelId="{7EC09382-90F3-4A45-B850-C2FB19300A3A}" type="sibTrans" cxnId="{8E0C7D55-3DD0-4483-B9E6-36BD2BC5BBA1}">
      <dgm:prSet/>
      <dgm:spPr/>
      <dgm:t>
        <a:bodyPr/>
        <a:lstStyle/>
        <a:p>
          <a:pPr algn="l"/>
          <a:endParaRPr lang="es-ES" sz="2400" b="0">
            <a:solidFill>
              <a:schemeClr val="tx1"/>
            </a:solidFill>
          </a:endParaRPr>
        </a:p>
      </dgm:t>
    </dgm:pt>
    <dgm:pt modelId="{EA6F2B64-1D49-436F-AD89-2BD53A70FCFC}">
      <dgm:prSet phldrT="[Texto]" custT="1"/>
      <dgm:spPr/>
      <dgm:t>
        <a:bodyPr/>
        <a:lstStyle/>
        <a:p>
          <a:pPr algn="l"/>
          <a:r>
            <a:rPr lang="es-ES" sz="2400" b="0" dirty="0" smtClean="0">
              <a:solidFill>
                <a:schemeClr val="tx1"/>
              </a:solidFill>
            </a:rPr>
            <a:t>Correspondientes a actividades efectuadas en España o en cualquier Estado miembro de la UE o del EEE. </a:t>
          </a:r>
          <a:endParaRPr lang="es-ES" sz="2400" b="0" dirty="0">
            <a:solidFill>
              <a:schemeClr val="tx1"/>
            </a:solidFill>
          </a:endParaRPr>
        </a:p>
      </dgm:t>
    </dgm:pt>
    <dgm:pt modelId="{FEC71D54-F34A-4335-A0D1-660F4A5D5141}" type="parTrans" cxnId="{26D1BDA2-6B6E-4EBB-A8B1-98ED04C92787}">
      <dgm:prSet/>
      <dgm:spPr/>
      <dgm:t>
        <a:bodyPr/>
        <a:lstStyle/>
        <a:p>
          <a:pPr algn="l"/>
          <a:endParaRPr lang="es-ES" sz="2400" b="0">
            <a:solidFill>
              <a:schemeClr val="tx1"/>
            </a:solidFill>
          </a:endParaRPr>
        </a:p>
      </dgm:t>
    </dgm:pt>
    <dgm:pt modelId="{FE9E78D3-4C00-4226-BD88-1D00775DF22A}" type="sibTrans" cxnId="{26D1BDA2-6B6E-4EBB-A8B1-98ED04C92787}">
      <dgm:prSet/>
      <dgm:spPr/>
      <dgm:t>
        <a:bodyPr/>
        <a:lstStyle/>
        <a:p>
          <a:pPr algn="l"/>
          <a:endParaRPr lang="es-ES" sz="2400" b="0">
            <a:solidFill>
              <a:schemeClr val="tx1"/>
            </a:solidFill>
          </a:endParaRPr>
        </a:p>
      </dgm:t>
    </dgm:pt>
    <dgm:pt modelId="{E12F0157-BBEC-4B6E-B374-5CFD9BF91EF5}" type="pres">
      <dgm:prSet presAssocID="{5C367ACA-65E2-4A30-BD37-D3AA629678F3}" presName="linear" presStyleCnt="0">
        <dgm:presLayoutVars>
          <dgm:animLvl val="lvl"/>
          <dgm:resizeHandles val="exact"/>
        </dgm:presLayoutVars>
      </dgm:prSet>
      <dgm:spPr/>
      <dgm:t>
        <a:bodyPr/>
        <a:lstStyle/>
        <a:p>
          <a:endParaRPr lang="es-ES"/>
        </a:p>
      </dgm:t>
    </dgm:pt>
    <dgm:pt modelId="{6B502716-133A-459D-9132-1878703E2A8F}" type="pres">
      <dgm:prSet presAssocID="{6647CA25-70F6-4C8B-808C-235530E59157}" presName="parentText" presStyleLbl="node1" presStyleIdx="0" presStyleCnt="3">
        <dgm:presLayoutVars>
          <dgm:chMax val="0"/>
          <dgm:bulletEnabled val="1"/>
        </dgm:presLayoutVars>
      </dgm:prSet>
      <dgm:spPr/>
      <dgm:t>
        <a:bodyPr/>
        <a:lstStyle/>
        <a:p>
          <a:endParaRPr lang="es-ES"/>
        </a:p>
      </dgm:t>
    </dgm:pt>
    <dgm:pt modelId="{A2980F5C-11B3-4FC6-946A-0B802CA41676}" type="pres">
      <dgm:prSet presAssocID="{869FFC0D-D9A2-42CD-8861-438C4A3DCA0F}" presName="spacer" presStyleCnt="0"/>
      <dgm:spPr/>
      <dgm:t>
        <a:bodyPr/>
        <a:lstStyle/>
        <a:p>
          <a:endParaRPr lang="es-ES"/>
        </a:p>
      </dgm:t>
    </dgm:pt>
    <dgm:pt modelId="{72F312D7-BB32-405D-BDAC-BF4FB7AA0EC6}" type="pres">
      <dgm:prSet presAssocID="{5995E84D-D877-441F-9AC5-272E712F5892}" presName="parentText" presStyleLbl="node1" presStyleIdx="1" presStyleCnt="3">
        <dgm:presLayoutVars>
          <dgm:chMax val="0"/>
          <dgm:bulletEnabled val="1"/>
        </dgm:presLayoutVars>
      </dgm:prSet>
      <dgm:spPr/>
      <dgm:t>
        <a:bodyPr/>
        <a:lstStyle/>
        <a:p>
          <a:endParaRPr lang="es-ES"/>
        </a:p>
      </dgm:t>
    </dgm:pt>
    <dgm:pt modelId="{0DA7148D-65C8-49C7-B2CF-FC54A68639EC}" type="pres">
      <dgm:prSet presAssocID="{7EC09382-90F3-4A45-B850-C2FB19300A3A}" presName="spacer" presStyleCnt="0"/>
      <dgm:spPr/>
      <dgm:t>
        <a:bodyPr/>
        <a:lstStyle/>
        <a:p>
          <a:endParaRPr lang="es-ES"/>
        </a:p>
      </dgm:t>
    </dgm:pt>
    <dgm:pt modelId="{8D318959-88F2-425D-BEDB-891F45C8D404}" type="pres">
      <dgm:prSet presAssocID="{EA6F2B64-1D49-436F-AD89-2BD53A70FCFC}" presName="parentText" presStyleLbl="node1" presStyleIdx="2" presStyleCnt="3">
        <dgm:presLayoutVars>
          <dgm:chMax val="0"/>
          <dgm:bulletEnabled val="1"/>
        </dgm:presLayoutVars>
      </dgm:prSet>
      <dgm:spPr/>
      <dgm:t>
        <a:bodyPr/>
        <a:lstStyle/>
        <a:p>
          <a:endParaRPr lang="es-ES"/>
        </a:p>
      </dgm:t>
    </dgm:pt>
  </dgm:ptLst>
  <dgm:cxnLst>
    <dgm:cxn modelId="{B67D87E2-424B-4194-8784-4A48C47D9A93}" type="presOf" srcId="{5C367ACA-65E2-4A30-BD37-D3AA629678F3}" destId="{E12F0157-BBEC-4B6E-B374-5CFD9BF91EF5}" srcOrd="0" destOrd="0" presId="urn:microsoft.com/office/officeart/2005/8/layout/vList2"/>
    <dgm:cxn modelId="{26D1BDA2-6B6E-4EBB-A8B1-98ED04C92787}" srcId="{5C367ACA-65E2-4A30-BD37-D3AA629678F3}" destId="{EA6F2B64-1D49-436F-AD89-2BD53A70FCFC}" srcOrd="2" destOrd="0" parTransId="{FEC71D54-F34A-4335-A0D1-660F4A5D5141}" sibTransId="{FE9E78D3-4C00-4226-BD88-1D00775DF22A}"/>
    <dgm:cxn modelId="{F167836E-4380-4C23-98AD-F95095CE3697}" srcId="{5C367ACA-65E2-4A30-BD37-D3AA629678F3}" destId="{6647CA25-70F6-4C8B-808C-235530E59157}" srcOrd="0" destOrd="0" parTransId="{554E9FFA-C911-485A-998D-C8A849D43B65}" sibTransId="{869FFC0D-D9A2-42CD-8861-438C4A3DCA0F}"/>
    <dgm:cxn modelId="{8E0C7D55-3DD0-4483-B9E6-36BD2BC5BBA1}" srcId="{5C367ACA-65E2-4A30-BD37-D3AA629678F3}" destId="{5995E84D-D877-441F-9AC5-272E712F5892}" srcOrd="1" destOrd="0" parTransId="{DD5FE6D8-4674-4282-ABD4-EB9679EFAC39}" sibTransId="{7EC09382-90F3-4A45-B850-C2FB19300A3A}"/>
    <dgm:cxn modelId="{03AD63F0-4430-47AB-8D13-9192508CED93}" type="presOf" srcId="{EA6F2B64-1D49-436F-AD89-2BD53A70FCFC}" destId="{8D318959-88F2-425D-BEDB-891F45C8D404}" srcOrd="0" destOrd="0" presId="urn:microsoft.com/office/officeart/2005/8/layout/vList2"/>
    <dgm:cxn modelId="{82352D7C-C402-427B-AF94-FE5A74C8F790}" type="presOf" srcId="{5995E84D-D877-441F-9AC5-272E712F5892}" destId="{72F312D7-BB32-405D-BDAC-BF4FB7AA0EC6}" srcOrd="0" destOrd="0" presId="urn:microsoft.com/office/officeart/2005/8/layout/vList2"/>
    <dgm:cxn modelId="{6887AB94-AF90-409B-AC7D-AD41C2F9E1C8}" type="presOf" srcId="{6647CA25-70F6-4C8B-808C-235530E59157}" destId="{6B502716-133A-459D-9132-1878703E2A8F}" srcOrd="0" destOrd="0" presId="urn:microsoft.com/office/officeart/2005/8/layout/vList2"/>
    <dgm:cxn modelId="{7DBC2C9A-519B-4B58-AA72-33FF364AF386}" type="presParOf" srcId="{E12F0157-BBEC-4B6E-B374-5CFD9BF91EF5}" destId="{6B502716-133A-459D-9132-1878703E2A8F}" srcOrd="0" destOrd="0" presId="urn:microsoft.com/office/officeart/2005/8/layout/vList2"/>
    <dgm:cxn modelId="{59281BF1-76C9-4A78-BE5C-DCE8552DA53D}" type="presParOf" srcId="{E12F0157-BBEC-4B6E-B374-5CFD9BF91EF5}" destId="{A2980F5C-11B3-4FC6-946A-0B802CA41676}" srcOrd="1" destOrd="0" presId="urn:microsoft.com/office/officeart/2005/8/layout/vList2"/>
    <dgm:cxn modelId="{98550799-FBE1-4955-86F8-BE3F5719EB9A}" type="presParOf" srcId="{E12F0157-BBEC-4B6E-B374-5CFD9BF91EF5}" destId="{72F312D7-BB32-405D-BDAC-BF4FB7AA0EC6}" srcOrd="2" destOrd="0" presId="urn:microsoft.com/office/officeart/2005/8/layout/vList2"/>
    <dgm:cxn modelId="{1E8F3A9A-5292-4B1C-BAA6-AED0AB1776EB}" type="presParOf" srcId="{E12F0157-BBEC-4B6E-B374-5CFD9BF91EF5}" destId="{0DA7148D-65C8-49C7-B2CF-FC54A68639EC}" srcOrd="3" destOrd="0" presId="urn:microsoft.com/office/officeart/2005/8/layout/vList2"/>
    <dgm:cxn modelId="{85CBD508-ACCA-459F-BA92-A5A1279355F0}" type="presParOf" srcId="{E12F0157-BBEC-4B6E-B374-5CFD9BF91EF5}" destId="{8D318959-88F2-425D-BEDB-891F45C8D404}" srcOrd="4"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C367ACA-65E2-4A30-BD37-D3AA629678F3}"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es-ES"/>
        </a:p>
      </dgm:t>
    </dgm:pt>
    <dgm:pt modelId="{6647CA25-70F6-4C8B-808C-235530E59157}">
      <dgm:prSet custT="1"/>
      <dgm:spPr/>
      <dgm:t>
        <a:bodyPr/>
        <a:lstStyle/>
        <a:p>
          <a:pPr algn="just"/>
          <a:r>
            <a:rPr lang="es-ES" sz="2400" b="0" dirty="0" smtClean="0">
              <a:solidFill>
                <a:schemeClr val="tx1"/>
              </a:solidFill>
            </a:rPr>
            <a:t>Directamente relacionados a las actividades de IT.</a:t>
          </a:r>
          <a:endParaRPr lang="es-ES" sz="2400" b="0" dirty="0">
            <a:solidFill>
              <a:schemeClr val="tx1"/>
            </a:solidFill>
          </a:endParaRPr>
        </a:p>
      </dgm:t>
    </dgm:pt>
    <dgm:pt modelId="{554E9FFA-C911-485A-998D-C8A849D43B65}" type="parTrans" cxnId="{F167836E-4380-4C23-98AD-F95095CE3697}">
      <dgm:prSet/>
      <dgm:spPr/>
      <dgm:t>
        <a:bodyPr/>
        <a:lstStyle/>
        <a:p>
          <a:pPr algn="l"/>
          <a:endParaRPr lang="es-ES" sz="2400" b="0">
            <a:solidFill>
              <a:schemeClr val="tx1"/>
            </a:solidFill>
          </a:endParaRPr>
        </a:p>
      </dgm:t>
    </dgm:pt>
    <dgm:pt modelId="{869FFC0D-D9A2-42CD-8861-438C4A3DCA0F}" type="sibTrans" cxnId="{F167836E-4380-4C23-98AD-F95095CE3697}">
      <dgm:prSet/>
      <dgm:spPr/>
      <dgm:t>
        <a:bodyPr/>
        <a:lstStyle/>
        <a:p>
          <a:pPr algn="l"/>
          <a:endParaRPr lang="es-ES" sz="2400" b="0">
            <a:solidFill>
              <a:schemeClr val="tx1"/>
            </a:solidFill>
          </a:endParaRPr>
        </a:p>
      </dgm:t>
    </dgm:pt>
    <dgm:pt modelId="{5995E84D-D877-441F-9AC5-272E712F5892}">
      <dgm:prSet phldrT="[Texto]" custT="1"/>
      <dgm:spPr/>
      <dgm:t>
        <a:bodyPr/>
        <a:lstStyle/>
        <a:p>
          <a:pPr algn="l"/>
          <a:r>
            <a:rPr lang="es-ES" sz="2400" b="0" dirty="0" smtClean="0">
              <a:solidFill>
                <a:schemeClr val="tx1"/>
              </a:solidFill>
            </a:rPr>
            <a:t>Deben constar específicamente individualizados por proyectos. </a:t>
          </a:r>
          <a:endParaRPr lang="es-ES" sz="2400" b="0" dirty="0">
            <a:solidFill>
              <a:schemeClr val="tx1"/>
            </a:solidFill>
          </a:endParaRPr>
        </a:p>
      </dgm:t>
    </dgm:pt>
    <dgm:pt modelId="{DD5FE6D8-4674-4282-ABD4-EB9679EFAC39}" type="parTrans" cxnId="{8E0C7D55-3DD0-4483-B9E6-36BD2BC5BBA1}">
      <dgm:prSet/>
      <dgm:spPr/>
      <dgm:t>
        <a:bodyPr/>
        <a:lstStyle/>
        <a:p>
          <a:pPr algn="l"/>
          <a:endParaRPr lang="es-ES" sz="2400" b="0">
            <a:solidFill>
              <a:schemeClr val="tx1"/>
            </a:solidFill>
          </a:endParaRPr>
        </a:p>
      </dgm:t>
    </dgm:pt>
    <dgm:pt modelId="{7EC09382-90F3-4A45-B850-C2FB19300A3A}" type="sibTrans" cxnId="{8E0C7D55-3DD0-4483-B9E6-36BD2BC5BBA1}">
      <dgm:prSet/>
      <dgm:spPr/>
      <dgm:t>
        <a:bodyPr/>
        <a:lstStyle/>
        <a:p>
          <a:pPr algn="l"/>
          <a:endParaRPr lang="es-ES" sz="2400" b="0">
            <a:solidFill>
              <a:schemeClr val="tx1"/>
            </a:solidFill>
          </a:endParaRPr>
        </a:p>
      </dgm:t>
    </dgm:pt>
    <dgm:pt modelId="{EA6F2B64-1D49-436F-AD89-2BD53A70FCFC}">
      <dgm:prSet phldrT="[Texto]" custT="1"/>
      <dgm:spPr/>
      <dgm:t>
        <a:bodyPr/>
        <a:lstStyle/>
        <a:p>
          <a:pPr algn="l"/>
          <a:r>
            <a:rPr lang="es-ES" sz="2400" b="0" dirty="0" smtClean="0">
              <a:solidFill>
                <a:schemeClr val="tx1"/>
              </a:solidFill>
            </a:rPr>
            <a:t>Correspondientes a actividades efectuadas en España o en cualquier Estado miembro de la UE o del EEE. </a:t>
          </a:r>
          <a:endParaRPr lang="es-ES" sz="2400" b="0" dirty="0">
            <a:solidFill>
              <a:schemeClr val="tx1"/>
            </a:solidFill>
          </a:endParaRPr>
        </a:p>
      </dgm:t>
    </dgm:pt>
    <dgm:pt modelId="{FEC71D54-F34A-4335-A0D1-660F4A5D5141}" type="parTrans" cxnId="{26D1BDA2-6B6E-4EBB-A8B1-98ED04C92787}">
      <dgm:prSet/>
      <dgm:spPr/>
      <dgm:t>
        <a:bodyPr/>
        <a:lstStyle/>
        <a:p>
          <a:pPr algn="l"/>
          <a:endParaRPr lang="es-ES" sz="2400" b="0">
            <a:solidFill>
              <a:schemeClr val="tx1"/>
            </a:solidFill>
          </a:endParaRPr>
        </a:p>
      </dgm:t>
    </dgm:pt>
    <dgm:pt modelId="{FE9E78D3-4C00-4226-BD88-1D00775DF22A}" type="sibTrans" cxnId="{26D1BDA2-6B6E-4EBB-A8B1-98ED04C92787}">
      <dgm:prSet/>
      <dgm:spPr/>
      <dgm:t>
        <a:bodyPr/>
        <a:lstStyle/>
        <a:p>
          <a:pPr algn="l"/>
          <a:endParaRPr lang="es-ES" sz="2400" b="0">
            <a:solidFill>
              <a:schemeClr val="tx1"/>
            </a:solidFill>
          </a:endParaRPr>
        </a:p>
      </dgm:t>
    </dgm:pt>
    <dgm:pt modelId="{E12F0157-BBEC-4B6E-B374-5CFD9BF91EF5}" type="pres">
      <dgm:prSet presAssocID="{5C367ACA-65E2-4A30-BD37-D3AA629678F3}" presName="linear" presStyleCnt="0">
        <dgm:presLayoutVars>
          <dgm:animLvl val="lvl"/>
          <dgm:resizeHandles val="exact"/>
        </dgm:presLayoutVars>
      </dgm:prSet>
      <dgm:spPr/>
      <dgm:t>
        <a:bodyPr/>
        <a:lstStyle/>
        <a:p>
          <a:endParaRPr lang="es-ES"/>
        </a:p>
      </dgm:t>
    </dgm:pt>
    <dgm:pt modelId="{6B502716-133A-459D-9132-1878703E2A8F}" type="pres">
      <dgm:prSet presAssocID="{6647CA25-70F6-4C8B-808C-235530E59157}" presName="parentText" presStyleLbl="node1" presStyleIdx="0" presStyleCnt="3">
        <dgm:presLayoutVars>
          <dgm:chMax val="0"/>
          <dgm:bulletEnabled val="1"/>
        </dgm:presLayoutVars>
      </dgm:prSet>
      <dgm:spPr/>
      <dgm:t>
        <a:bodyPr/>
        <a:lstStyle/>
        <a:p>
          <a:endParaRPr lang="es-ES"/>
        </a:p>
      </dgm:t>
    </dgm:pt>
    <dgm:pt modelId="{A2980F5C-11B3-4FC6-946A-0B802CA41676}" type="pres">
      <dgm:prSet presAssocID="{869FFC0D-D9A2-42CD-8861-438C4A3DCA0F}" presName="spacer" presStyleCnt="0"/>
      <dgm:spPr/>
      <dgm:t>
        <a:bodyPr/>
        <a:lstStyle/>
        <a:p>
          <a:endParaRPr lang="es-ES"/>
        </a:p>
      </dgm:t>
    </dgm:pt>
    <dgm:pt modelId="{72F312D7-BB32-405D-BDAC-BF4FB7AA0EC6}" type="pres">
      <dgm:prSet presAssocID="{5995E84D-D877-441F-9AC5-272E712F5892}" presName="parentText" presStyleLbl="node1" presStyleIdx="1" presStyleCnt="3">
        <dgm:presLayoutVars>
          <dgm:chMax val="0"/>
          <dgm:bulletEnabled val="1"/>
        </dgm:presLayoutVars>
      </dgm:prSet>
      <dgm:spPr/>
      <dgm:t>
        <a:bodyPr/>
        <a:lstStyle/>
        <a:p>
          <a:endParaRPr lang="es-ES"/>
        </a:p>
      </dgm:t>
    </dgm:pt>
    <dgm:pt modelId="{0DA7148D-65C8-49C7-B2CF-FC54A68639EC}" type="pres">
      <dgm:prSet presAssocID="{7EC09382-90F3-4A45-B850-C2FB19300A3A}" presName="spacer" presStyleCnt="0"/>
      <dgm:spPr/>
      <dgm:t>
        <a:bodyPr/>
        <a:lstStyle/>
        <a:p>
          <a:endParaRPr lang="es-ES"/>
        </a:p>
      </dgm:t>
    </dgm:pt>
    <dgm:pt modelId="{8D318959-88F2-425D-BEDB-891F45C8D404}" type="pres">
      <dgm:prSet presAssocID="{EA6F2B64-1D49-436F-AD89-2BD53A70FCFC}" presName="parentText" presStyleLbl="node1" presStyleIdx="2" presStyleCnt="3">
        <dgm:presLayoutVars>
          <dgm:chMax val="0"/>
          <dgm:bulletEnabled val="1"/>
        </dgm:presLayoutVars>
      </dgm:prSet>
      <dgm:spPr/>
      <dgm:t>
        <a:bodyPr/>
        <a:lstStyle/>
        <a:p>
          <a:endParaRPr lang="es-ES"/>
        </a:p>
      </dgm:t>
    </dgm:pt>
  </dgm:ptLst>
  <dgm:cxnLst>
    <dgm:cxn modelId="{AEF24307-838E-4217-AAAD-C9B41B257902}" type="presOf" srcId="{6647CA25-70F6-4C8B-808C-235530E59157}" destId="{6B502716-133A-459D-9132-1878703E2A8F}" srcOrd="0" destOrd="0" presId="urn:microsoft.com/office/officeart/2005/8/layout/vList2"/>
    <dgm:cxn modelId="{26D1BDA2-6B6E-4EBB-A8B1-98ED04C92787}" srcId="{5C367ACA-65E2-4A30-BD37-D3AA629678F3}" destId="{EA6F2B64-1D49-436F-AD89-2BD53A70FCFC}" srcOrd="2" destOrd="0" parTransId="{FEC71D54-F34A-4335-A0D1-660F4A5D5141}" sibTransId="{FE9E78D3-4C00-4226-BD88-1D00775DF22A}"/>
    <dgm:cxn modelId="{F167836E-4380-4C23-98AD-F95095CE3697}" srcId="{5C367ACA-65E2-4A30-BD37-D3AA629678F3}" destId="{6647CA25-70F6-4C8B-808C-235530E59157}" srcOrd="0" destOrd="0" parTransId="{554E9FFA-C911-485A-998D-C8A849D43B65}" sibTransId="{869FFC0D-D9A2-42CD-8861-438C4A3DCA0F}"/>
    <dgm:cxn modelId="{55A35A9D-5334-4B83-8CF5-2759BBECA778}" type="presOf" srcId="{5995E84D-D877-441F-9AC5-272E712F5892}" destId="{72F312D7-BB32-405D-BDAC-BF4FB7AA0EC6}" srcOrd="0" destOrd="0" presId="urn:microsoft.com/office/officeart/2005/8/layout/vList2"/>
    <dgm:cxn modelId="{8E0C7D55-3DD0-4483-B9E6-36BD2BC5BBA1}" srcId="{5C367ACA-65E2-4A30-BD37-D3AA629678F3}" destId="{5995E84D-D877-441F-9AC5-272E712F5892}" srcOrd="1" destOrd="0" parTransId="{DD5FE6D8-4674-4282-ABD4-EB9679EFAC39}" sibTransId="{7EC09382-90F3-4A45-B850-C2FB19300A3A}"/>
    <dgm:cxn modelId="{98BDD3B6-9179-4DA9-A592-6754EB809D9E}" type="presOf" srcId="{EA6F2B64-1D49-436F-AD89-2BD53A70FCFC}" destId="{8D318959-88F2-425D-BEDB-891F45C8D404}" srcOrd="0" destOrd="0" presId="urn:microsoft.com/office/officeart/2005/8/layout/vList2"/>
    <dgm:cxn modelId="{FF7902E4-F927-4A04-A632-EDA338362C31}" type="presOf" srcId="{5C367ACA-65E2-4A30-BD37-D3AA629678F3}" destId="{E12F0157-BBEC-4B6E-B374-5CFD9BF91EF5}" srcOrd="0" destOrd="0" presId="urn:microsoft.com/office/officeart/2005/8/layout/vList2"/>
    <dgm:cxn modelId="{23EA2364-35AD-4F37-A92F-75A79AD3E044}" type="presParOf" srcId="{E12F0157-BBEC-4B6E-B374-5CFD9BF91EF5}" destId="{6B502716-133A-459D-9132-1878703E2A8F}" srcOrd="0" destOrd="0" presId="urn:microsoft.com/office/officeart/2005/8/layout/vList2"/>
    <dgm:cxn modelId="{F8A8E4CC-93DC-4E79-B3FA-CBDCDC90BC5C}" type="presParOf" srcId="{E12F0157-BBEC-4B6E-B374-5CFD9BF91EF5}" destId="{A2980F5C-11B3-4FC6-946A-0B802CA41676}" srcOrd="1" destOrd="0" presId="urn:microsoft.com/office/officeart/2005/8/layout/vList2"/>
    <dgm:cxn modelId="{5A904042-8B85-4B48-8167-358A42574C4B}" type="presParOf" srcId="{E12F0157-BBEC-4B6E-B374-5CFD9BF91EF5}" destId="{72F312D7-BB32-405D-BDAC-BF4FB7AA0EC6}" srcOrd="2" destOrd="0" presId="urn:microsoft.com/office/officeart/2005/8/layout/vList2"/>
    <dgm:cxn modelId="{CAEB69D8-F18D-4A6C-8034-D0CF7168FC9E}" type="presParOf" srcId="{E12F0157-BBEC-4B6E-B374-5CFD9BF91EF5}" destId="{0DA7148D-65C8-49C7-B2CF-FC54A68639EC}" srcOrd="3" destOrd="0" presId="urn:microsoft.com/office/officeart/2005/8/layout/vList2"/>
    <dgm:cxn modelId="{070034A6-F249-4DA0-B5F6-5AD46E8A2190}" type="presParOf" srcId="{E12F0157-BBEC-4B6E-B374-5CFD9BF91EF5}" destId="{8D318959-88F2-425D-BEDB-891F45C8D404}" srcOrd="4"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BDB37DC-B01E-41FF-AA61-1E87C43264F7}" type="doc">
      <dgm:prSet loTypeId="urn:microsoft.com/office/officeart/2005/8/layout/equation1" loCatId="process" qsTypeId="urn:microsoft.com/office/officeart/2005/8/quickstyle/simple1" qsCatId="simple" csTypeId="urn:microsoft.com/office/officeart/2005/8/colors/accent1_1" csCatId="accent1" phldr="1"/>
      <dgm:spPr/>
    </dgm:pt>
    <dgm:pt modelId="{3A2AB1AA-FE10-4815-991E-D26DC2CC47BB}">
      <dgm:prSet phldrT="[Texto]" custT="1"/>
      <dgm:spPr/>
      <dgm:t>
        <a:bodyPr/>
        <a:lstStyle/>
        <a:p>
          <a:r>
            <a:rPr lang="es-ES" sz="2400" dirty="0" smtClean="0"/>
            <a:t>I+D</a:t>
          </a:r>
        </a:p>
        <a:p>
          <a:r>
            <a:rPr lang="es-ES" sz="2400" dirty="0" smtClean="0"/>
            <a:t>156.500</a:t>
          </a:r>
          <a:endParaRPr lang="es-ES" sz="2400" dirty="0"/>
        </a:p>
      </dgm:t>
    </dgm:pt>
    <dgm:pt modelId="{6BCC9DE7-D151-4E99-919A-7B8FD570E49E}" type="parTrans" cxnId="{26ACE41A-8BFE-4500-8B86-9EBD7BB1F7D3}">
      <dgm:prSet/>
      <dgm:spPr/>
      <dgm:t>
        <a:bodyPr/>
        <a:lstStyle/>
        <a:p>
          <a:endParaRPr lang="es-ES" sz="2400"/>
        </a:p>
      </dgm:t>
    </dgm:pt>
    <dgm:pt modelId="{60A02999-8DBB-4A38-ABB6-621FDEAC4A2D}" type="sibTrans" cxnId="{26ACE41A-8BFE-4500-8B86-9EBD7BB1F7D3}">
      <dgm:prSet custT="1"/>
      <dgm:spPr/>
      <dgm:t>
        <a:bodyPr/>
        <a:lstStyle/>
        <a:p>
          <a:endParaRPr lang="es-ES" sz="2400" dirty="0"/>
        </a:p>
      </dgm:t>
    </dgm:pt>
    <dgm:pt modelId="{FDC8F632-42B0-4831-93B1-B897ADEE7C41}">
      <dgm:prSet phldrT="[Texto]" custT="1">
        <dgm:style>
          <a:lnRef idx="2">
            <a:schemeClr val="accent5"/>
          </a:lnRef>
          <a:fillRef idx="1">
            <a:schemeClr val="lt1"/>
          </a:fillRef>
          <a:effectRef idx="0">
            <a:schemeClr val="accent5"/>
          </a:effectRef>
          <a:fontRef idx="minor">
            <a:schemeClr val="dk1"/>
          </a:fontRef>
        </dgm:style>
      </dgm:prSet>
      <dgm:spPr/>
      <dgm:t>
        <a:bodyPr/>
        <a:lstStyle/>
        <a:p>
          <a:r>
            <a:rPr lang="es-ES" sz="2400" dirty="0" smtClean="0"/>
            <a:t>IT</a:t>
          </a:r>
        </a:p>
        <a:p>
          <a:r>
            <a:rPr lang="es-ES" sz="2400" dirty="0" smtClean="0"/>
            <a:t>14.400</a:t>
          </a:r>
          <a:endParaRPr lang="es-ES" sz="2400" dirty="0"/>
        </a:p>
      </dgm:t>
    </dgm:pt>
    <dgm:pt modelId="{29708F49-023D-4F1F-B0F9-38E25F17AB5E}" type="parTrans" cxnId="{DECF38D4-E62B-44EB-B27A-FE08D9B70F0A}">
      <dgm:prSet/>
      <dgm:spPr/>
      <dgm:t>
        <a:bodyPr/>
        <a:lstStyle/>
        <a:p>
          <a:endParaRPr lang="es-ES" sz="2400"/>
        </a:p>
      </dgm:t>
    </dgm:pt>
    <dgm:pt modelId="{A8C1DE33-A4C8-4933-BD36-D794A2A14168}" type="sibTrans" cxnId="{DECF38D4-E62B-44EB-B27A-FE08D9B70F0A}">
      <dgm:prSet custT="1"/>
      <dgm:spPr/>
      <dgm:t>
        <a:bodyPr/>
        <a:lstStyle/>
        <a:p>
          <a:endParaRPr lang="es-ES" sz="2400" dirty="0"/>
        </a:p>
      </dgm:t>
    </dgm:pt>
    <dgm:pt modelId="{262AFAA2-BC24-4A6D-A444-9FC10BA65F57}">
      <dgm:prSet phldrT="[Texto]" custT="1">
        <dgm:style>
          <a:lnRef idx="2">
            <a:schemeClr val="accent2"/>
          </a:lnRef>
          <a:fillRef idx="1">
            <a:schemeClr val="lt1"/>
          </a:fillRef>
          <a:effectRef idx="0">
            <a:schemeClr val="accent2"/>
          </a:effectRef>
          <a:fontRef idx="minor">
            <a:schemeClr val="dk1"/>
          </a:fontRef>
        </dgm:style>
      </dgm:prSet>
      <dgm:spPr/>
      <dgm:t>
        <a:bodyPr/>
        <a:lstStyle/>
        <a:p>
          <a:r>
            <a:rPr lang="es-ES" sz="2400" dirty="0" smtClean="0"/>
            <a:t>170.900</a:t>
          </a:r>
          <a:endParaRPr lang="es-ES" sz="2400" dirty="0"/>
        </a:p>
      </dgm:t>
    </dgm:pt>
    <dgm:pt modelId="{9563D713-9095-4F31-93A1-B89B4E2A4377}" type="parTrans" cxnId="{C3848EC9-E43D-4F9F-8961-DF574642E6E6}">
      <dgm:prSet/>
      <dgm:spPr/>
      <dgm:t>
        <a:bodyPr/>
        <a:lstStyle/>
        <a:p>
          <a:endParaRPr lang="es-ES" sz="2400"/>
        </a:p>
      </dgm:t>
    </dgm:pt>
    <dgm:pt modelId="{031C18AE-5FC3-4A7A-BCA4-88C7776996EA}" type="sibTrans" cxnId="{C3848EC9-E43D-4F9F-8961-DF574642E6E6}">
      <dgm:prSet/>
      <dgm:spPr/>
      <dgm:t>
        <a:bodyPr/>
        <a:lstStyle/>
        <a:p>
          <a:endParaRPr lang="es-ES" sz="2400"/>
        </a:p>
      </dgm:t>
    </dgm:pt>
    <dgm:pt modelId="{BDC32BD8-83DA-4673-94B6-96FC0FC70685}" type="pres">
      <dgm:prSet presAssocID="{9BDB37DC-B01E-41FF-AA61-1E87C43264F7}" presName="linearFlow" presStyleCnt="0">
        <dgm:presLayoutVars>
          <dgm:dir/>
          <dgm:resizeHandles val="exact"/>
        </dgm:presLayoutVars>
      </dgm:prSet>
      <dgm:spPr/>
    </dgm:pt>
    <dgm:pt modelId="{3C94E91B-72EB-4206-92FF-F84BBADC200F}" type="pres">
      <dgm:prSet presAssocID="{3A2AB1AA-FE10-4815-991E-D26DC2CC47BB}" presName="node" presStyleLbl="node1" presStyleIdx="0" presStyleCnt="3">
        <dgm:presLayoutVars>
          <dgm:bulletEnabled val="1"/>
        </dgm:presLayoutVars>
      </dgm:prSet>
      <dgm:spPr/>
      <dgm:t>
        <a:bodyPr/>
        <a:lstStyle/>
        <a:p>
          <a:endParaRPr lang="es-ES"/>
        </a:p>
      </dgm:t>
    </dgm:pt>
    <dgm:pt modelId="{C7A6EBEA-BF00-4E0A-B8BA-739BDF02A638}" type="pres">
      <dgm:prSet presAssocID="{60A02999-8DBB-4A38-ABB6-621FDEAC4A2D}" presName="spacerL" presStyleCnt="0"/>
      <dgm:spPr/>
    </dgm:pt>
    <dgm:pt modelId="{05258158-8E70-497C-84FC-F1D21BFEF439}" type="pres">
      <dgm:prSet presAssocID="{60A02999-8DBB-4A38-ABB6-621FDEAC4A2D}" presName="sibTrans" presStyleLbl="sibTrans2D1" presStyleIdx="0" presStyleCnt="2"/>
      <dgm:spPr/>
      <dgm:t>
        <a:bodyPr/>
        <a:lstStyle/>
        <a:p>
          <a:endParaRPr lang="es-ES"/>
        </a:p>
      </dgm:t>
    </dgm:pt>
    <dgm:pt modelId="{FD42344F-870C-42CB-B64F-74C9159CE3FF}" type="pres">
      <dgm:prSet presAssocID="{60A02999-8DBB-4A38-ABB6-621FDEAC4A2D}" presName="spacerR" presStyleCnt="0"/>
      <dgm:spPr/>
    </dgm:pt>
    <dgm:pt modelId="{BA5A22D0-57F9-4B8C-BB3E-7E8371216DCB}" type="pres">
      <dgm:prSet presAssocID="{FDC8F632-42B0-4831-93B1-B897ADEE7C41}" presName="node" presStyleLbl="node1" presStyleIdx="1" presStyleCnt="3">
        <dgm:presLayoutVars>
          <dgm:bulletEnabled val="1"/>
        </dgm:presLayoutVars>
      </dgm:prSet>
      <dgm:spPr/>
      <dgm:t>
        <a:bodyPr/>
        <a:lstStyle/>
        <a:p>
          <a:endParaRPr lang="es-ES"/>
        </a:p>
      </dgm:t>
    </dgm:pt>
    <dgm:pt modelId="{8EF8CC50-3425-43B8-BAEF-2A573F2437ED}" type="pres">
      <dgm:prSet presAssocID="{A8C1DE33-A4C8-4933-BD36-D794A2A14168}" presName="spacerL" presStyleCnt="0"/>
      <dgm:spPr/>
    </dgm:pt>
    <dgm:pt modelId="{0549E1F4-944E-4812-8242-426F5004B510}" type="pres">
      <dgm:prSet presAssocID="{A8C1DE33-A4C8-4933-BD36-D794A2A14168}" presName="sibTrans" presStyleLbl="sibTrans2D1" presStyleIdx="1" presStyleCnt="2"/>
      <dgm:spPr/>
      <dgm:t>
        <a:bodyPr/>
        <a:lstStyle/>
        <a:p>
          <a:endParaRPr lang="es-ES"/>
        </a:p>
      </dgm:t>
    </dgm:pt>
    <dgm:pt modelId="{87DC8238-A410-4B21-9980-9DF746DF1378}" type="pres">
      <dgm:prSet presAssocID="{A8C1DE33-A4C8-4933-BD36-D794A2A14168}" presName="spacerR" presStyleCnt="0"/>
      <dgm:spPr/>
    </dgm:pt>
    <dgm:pt modelId="{1A786186-6739-485D-A19B-6FEAA6F9E435}" type="pres">
      <dgm:prSet presAssocID="{262AFAA2-BC24-4A6D-A444-9FC10BA65F57}" presName="node" presStyleLbl="node1" presStyleIdx="2" presStyleCnt="3">
        <dgm:presLayoutVars>
          <dgm:bulletEnabled val="1"/>
        </dgm:presLayoutVars>
      </dgm:prSet>
      <dgm:spPr/>
      <dgm:t>
        <a:bodyPr/>
        <a:lstStyle/>
        <a:p>
          <a:endParaRPr lang="es-ES"/>
        </a:p>
      </dgm:t>
    </dgm:pt>
  </dgm:ptLst>
  <dgm:cxnLst>
    <dgm:cxn modelId="{434C7915-F8A0-46C5-A7CF-7725455C1771}" type="presOf" srcId="{3A2AB1AA-FE10-4815-991E-D26DC2CC47BB}" destId="{3C94E91B-72EB-4206-92FF-F84BBADC200F}" srcOrd="0" destOrd="0" presId="urn:microsoft.com/office/officeart/2005/8/layout/equation1"/>
    <dgm:cxn modelId="{DECF38D4-E62B-44EB-B27A-FE08D9B70F0A}" srcId="{9BDB37DC-B01E-41FF-AA61-1E87C43264F7}" destId="{FDC8F632-42B0-4831-93B1-B897ADEE7C41}" srcOrd="1" destOrd="0" parTransId="{29708F49-023D-4F1F-B0F9-38E25F17AB5E}" sibTransId="{A8C1DE33-A4C8-4933-BD36-D794A2A14168}"/>
    <dgm:cxn modelId="{23747609-ABC7-44FF-9477-9FFD171A67A3}" type="presOf" srcId="{262AFAA2-BC24-4A6D-A444-9FC10BA65F57}" destId="{1A786186-6739-485D-A19B-6FEAA6F9E435}" srcOrd="0" destOrd="0" presId="urn:microsoft.com/office/officeart/2005/8/layout/equation1"/>
    <dgm:cxn modelId="{F49FB54C-FCB4-4124-A254-C3CF14CA2DEE}" type="presOf" srcId="{A8C1DE33-A4C8-4933-BD36-D794A2A14168}" destId="{0549E1F4-944E-4812-8242-426F5004B510}" srcOrd="0" destOrd="0" presId="urn:microsoft.com/office/officeart/2005/8/layout/equation1"/>
    <dgm:cxn modelId="{543D0A14-6403-42BB-91AF-AABB4A815A34}" type="presOf" srcId="{9BDB37DC-B01E-41FF-AA61-1E87C43264F7}" destId="{BDC32BD8-83DA-4673-94B6-96FC0FC70685}" srcOrd="0" destOrd="0" presId="urn:microsoft.com/office/officeart/2005/8/layout/equation1"/>
    <dgm:cxn modelId="{51805914-955E-4116-9224-F5A827BC7E94}" type="presOf" srcId="{60A02999-8DBB-4A38-ABB6-621FDEAC4A2D}" destId="{05258158-8E70-497C-84FC-F1D21BFEF439}" srcOrd="0" destOrd="0" presId="urn:microsoft.com/office/officeart/2005/8/layout/equation1"/>
    <dgm:cxn modelId="{C53C490B-E0DF-46F4-8866-69A0FCD11DE9}" type="presOf" srcId="{FDC8F632-42B0-4831-93B1-B897ADEE7C41}" destId="{BA5A22D0-57F9-4B8C-BB3E-7E8371216DCB}" srcOrd="0" destOrd="0" presId="urn:microsoft.com/office/officeart/2005/8/layout/equation1"/>
    <dgm:cxn modelId="{26ACE41A-8BFE-4500-8B86-9EBD7BB1F7D3}" srcId="{9BDB37DC-B01E-41FF-AA61-1E87C43264F7}" destId="{3A2AB1AA-FE10-4815-991E-D26DC2CC47BB}" srcOrd="0" destOrd="0" parTransId="{6BCC9DE7-D151-4E99-919A-7B8FD570E49E}" sibTransId="{60A02999-8DBB-4A38-ABB6-621FDEAC4A2D}"/>
    <dgm:cxn modelId="{C3848EC9-E43D-4F9F-8961-DF574642E6E6}" srcId="{9BDB37DC-B01E-41FF-AA61-1E87C43264F7}" destId="{262AFAA2-BC24-4A6D-A444-9FC10BA65F57}" srcOrd="2" destOrd="0" parTransId="{9563D713-9095-4F31-93A1-B89B4E2A4377}" sibTransId="{031C18AE-5FC3-4A7A-BCA4-88C7776996EA}"/>
    <dgm:cxn modelId="{3E18ECD4-7831-417B-9693-E7FBAF4C52F9}" type="presParOf" srcId="{BDC32BD8-83DA-4673-94B6-96FC0FC70685}" destId="{3C94E91B-72EB-4206-92FF-F84BBADC200F}" srcOrd="0" destOrd="0" presId="urn:microsoft.com/office/officeart/2005/8/layout/equation1"/>
    <dgm:cxn modelId="{4EAE18D6-5083-4AAA-B717-6A9316601B93}" type="presParOf" srcId="{BDC32BD8-83DA-4673-94B6-96FC0FC70685}" destId="{C7A6EBEA-BF00-4E0A-B8BA-739BDF02A638}" srcOrd="1" destOrd="0" presId="urn:microsoft.com/office/officeart/2005/8/layout/equation1"/>
    <dgm:cxn modelId="{88882727-3F62-40A5-B29E-158FD7649CCD}" type="presParOf" srcId="{BDC32BD8-83DA-4673-94B6-96FC0FC70685}" destId="{05258158-8E70-497C-84FC-F1D21BFEF439}" srcOrd="2" destOrd="0" presId="urn:microsoft.com/office/officeart/2005/8/layout/equation1"/>
    <dgm:cxn modelId="{E413C0EA-61DD-408D-9ED1-F2C3734F1FAE}" type="presParOf" srcId="{BDC32BD8-83DA-4673-94B6-96FC0FC70685}" destId="{FD42344F-870C-42CB-B64F-74C9159CE3FF}" srcOrd="3" destOrd="0" presId="urn:microsoft.com/office/officeart/2005/8/layout/equation1"/>
    <dgm:cxn modelId="{5DA30391-33CE-4AE7-AB49-121F120C10AB}" type="presParOf" srcId="{BDC32BD8-83DA-4673-94B6-96FC0FC70685}" destId="{BA5A22D0-57F9-4B8C-BB3E-7E8371216DCB}" srcOrd="4" destOrd="0" presId="urn:microsoft.com/office/officeart/2005/8/layout/equation1"/>
    <dgm:cxn modelId="{F4A06402-C089-4751-A0F0-A20BE06416EF}" type="presParOf" srcId="{BDC32BD8-83DA-4673-94B6-96FC0FC70685}" destId="{8EF8CC50-3425-43B8-BAEF-2A573F2437ED}" srcOrd="5" destOrd="0" presId="urn:microsoft.com/office/officeart/2005/8/layout/equation1"/>
    <dgm:cxn modelId="{EA4833E7-D670-4A3E-B4BE-7A2536209378}" type="presParOf" srcId="{BDC32BD8-83DA-4673-94B6-96FC0FC70685}" destId="{0549E1F4-944E-4812-8242-426F5004B510}" srcOrd="6" destOrd="0" presId="urn:microsoft.com/office/officeart/2005/8/layout/equation1"/>
    <dgm:cxn modelId="{D90DA611-3295-4025-98A8-665A2F520D47}" type="presParOf" srcId="{BDC32BD8-83DA-4673-94B6-96FC0FC70685}" destId="{87DC8238-A410-4B21-9980-9DF746DF1378}" srcOrd="7" destOrd="0" presId="urn:microsoft.com/office/officeart/2005/8/layout/equation1"/>
    <dgm:cxn modelId="{7A883CC4-6078-4A22-BD31-ACD8ECDDE85A}" type="presParOf" srcId="{BDC32BD8-83DA-4673-94B6-96FC0FC70685}" destId="{1A786186-6739-485D-A19B-6FEAA6F9E435}" srcOrd="8" destOrd="0" presId="urn:microsoft.com/office/officeart/2005/8/layout/equation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BDB37DC-B01E-41FF-AA61-1E87C43264F7}" type="doc">
      <dgm:prSet loTypeId="urn:microsoft.com/office/officeart/2005/8/layout/equation1" loCatId="process" qsTypeId="urn:microsoft.com/office/officeart/2005/8/quickstyle/simple1" qsCatId="simple" csTypeId="urn:microsoft.com/office/officeart/2005/8/colors/accent1_1" csCatId="accent1" phldr="1"/>
      <dgm:spPr/>
    </dgm:pt>
    <dgm:pt modelId="{3A2AB1AA-FE10-4815-991E-D26DC2CC47BB}">
      <dgm:prSet phldrT="[Texto]" custT="1"/>
      <dgm:spPr/>
      <dgm:t>
        <a:bodyPr/>
        <a:lstStyle/>
        <a:p>
          <a:r>
            <a:rPr lang="es-ES" sz="2400" dirty="0" smtClean="0"/>
            <a:t>I+D</a:t>
          </a:r>
        </a:p>
        <a:p>
          <a:r>
            <a:rPr lang="es-ES" sz="2400" dirty="0" smtClean="0"/>
            <a:t>298.500</a:t>
          </a:r>
          <a:endParaRPr lang="es-ES" sz="2400" dirty="0"/>
        </a:p>
      </dgm:t>
    </dgm:pt>
    <dgm:pt modelId="{6BCC9DE7-D151-4E99-919A-7B8FD570E49E}" type="parTrans" cxnId="{26ACE41A-8BFE-4500-8B86-9EBD7BB1F7D3}">
      <dgm:prSet/>
      <dgm:spPr/>
      <dgm:t>
        <a:bodyPr/>
        <a:lstStyle/>
        <a:p>
          <a:endParaRPr lang="es-ES" sz="2400"/>
        </a:p>
      </dgm:t>
    </dgm:pt>
    <dgm:pt modelId="{60A02999-8DBB-4A38-ABB6-621FDEAC4A2D}" type="sibTrans" cxnId="{26ACE41A-8BFE-4500-8B86-9EBD7BB1F7D3}">
      <dgm:prSet custT="1"/>
      <dgm:spPr/>
      <dgm:t>
        <a:bodyPr/>
        <a:lstStyle/>
        <a:p>
          <a:endParaRPr lang="es-ES" sz="2400" dirty="0"/>
        </a:p>
      </dgm:t>
    </dgm:pt>
    <dgm:pt modelId="{FDC8F632-42B0-4831-93B1-B897ADEE7C41}">
      <dgm:prSet phldrT="[Texto]" custT="1">
        <dgm:style>
          <a:lnRef idx="2">
            <a:schemeClr val="accent5"/>
          </a:lnRef>
          <a:fillRef idx="1">
            <a:schemeClr val="lt1"/>
          </a:fillRef>
          <a:effectRef idx="0">
            <a:schemeClr val="accent5"/>
          </a:effectRef>
          <a:fontRef idx="minor">
            <a:schemeClr val="dk1"/>
          </a:fontRef>
        </dgm:style>
      </dgm:prSet>
      <dgm:spPr/>
      <dgm:t>
        <a:bodyPr/>
        <a:lstStyle/>
        <a:p>
          <a:r>
            <a:rPr lang="es-ES" sz="2400" dirty="0" smtClean="0"/>
            <a:t>IT</a:t>
          </a:r>
        </a:p>
        <a:p>
          <a:r>
            <a:rPr lang="es-ES" sz="2400" dirty="0" smtClean="0"/>
            <a:t>54.000</a:t>
          </a:r>
          <a:endParaRPr lang="es-ES" sz="2400" dirty="0"/>
        </a:p>
      </dgm:t>
    </dgm:pt>
    <dgm:pt modelId="{29708F49-023D-4F1F-B0F9-38E25F17AB5E}" type="parTrans" cxnId="{DECF38D4-E62B-44EB-B27A-FE08D9B70F0A}">
      <dgm:prSet/>
      <dgm:spPr/>
      <dgm:t>
        <a:bodyPr/>
        <a:lstStyle/>
        <a:p>
          <a:endParaRPr lang="es-ES" sz="2400"/>
        </a:p>
      </dgm:t>
    </dgm:pt>
    <dgm:pt modelId="{A8C1DE33-A4C8-4933-BD36-D794A2A14168}" type="sibTrans" cxnId="{DECF38D4-E62B-44EB-B27A-FE08D9B70F0A}">
      <dgm:prSet custT="1"/>
      <dgm:spPr/>
      <dgm:t>
        <a:bodyPr/>
        <a:lstStyle/>
        <a:p>
          <a:endParaRPr lang="es-ES" sz="2400" dirty="0"/>
        </a:p>
      </dgm:t>
    </dgm:pt>
    <dgm:pt modelId="{262AFAA2-BC24-4A6D-A444-9FC10BA65F57}">
      <dgm:prSet phldrT="[Texto]" custT="1">
        <dgm:style>
          <a:lnRef idx="2">
            <a:schemeClr val="accent2"/>
          </a:lnRef>
          <a:fillRef idx="1">
            <a:schemeClr val="lt1"/>
          </a:fillRef>
          <a:effectRef idx="0">
            <a:schemeClr val="accent2"/>
          </a:effectRef>
          <a:fontRef idx="minor">
            <a:schemeClr val="dk1"/>
          </a:fontRef>
        </dgm:style>
      </dgm:prSet>
      <dgm:spPr/>
      <dgm:t>
        <a:bodyPr/>
        <a:lstStyle/>
        <a:p>
          <a:r>
            <a:rPr lang="es-ES" sz="2400" dirty="0" smtClean="0"/>
            <a:t>352.500</a:t>
          </a:r>
          <a:endParaRPr lang="es-ES" sz="2400" dirty="0"/>
        </a:p>
      </dgm:t>
    </dgm:pt>
    <dgm:pt modelId="{9563D713-9095-4F31-93A1-B89B4E2A4377}" type="parTrans" cxnId="{C3848EC9-E43D-4F9F-8961-DF574642E6E6}">
      <dgm:prSet/>
      <dgm:spPr/>
      <dgm:t>
        <a:bodyPr/>
        <a:lstStyle/>
        <a:p>
          <a:endParaRPr lang="es-ES" sz="2400"/>
        </a:p>
      </dgm:t>
    </dgm:pt>
    <dgm:pt modelId="{031C18AE-5FC3-4A7A-BCA4-88C7776996EA}" type="sibTrans" cxnId="{C3848EC9-E43D-4F9F-8961-DF574642E6E6}">
      <dgm:prSet/>
      <dgm:spPr/>
      <dgm:t>
        <a:bodyPr/>
        <a:lstStyle/>
        <a:p>
          <a:endParaRPr lang="es-ES" sz="2400"/>
        </a:p>
      </dgm:t>
    </dgm:pt>
    <dgm:pt modelId="{BDC32BD8-83DA-4673-94B6-96FC0FC70685}" type="pres">
      <dgm:prSet presAssocID="{9BDB37DC-B01E-41FF-AA61-1E87C43264F7}" presName="linearFlow" presStyleCnt="0">
        <dgm:presLayoutVars>
          <dgm:dir/>
          <dgm:resizeHandles val="exact"/>
        </dgm:presLayoutVars>
      </dgm:prSet>
      <dgm:spPr/>
    </dgm:pt>
    <dgm:pt modelId="{3C94E91B-72EB-4206-92FF-F84BBADC200F}" type="pres">
      <dgm:prSet presAssocID="{3A2AB1AA-FE10-4815-991E-D26DC2CC47BB}" presName="node" presStyleLbl="node1" presStyleIdx="0" presStyleCnt="3">
        <dgm:presLayoutVars>
          <dgm:bulletEnabled val="1"/>
        </dgm:presLayoutVars>
      </dgm:prSet>
      <dgm:spPr/>
      <dgm:t>
        <a:bodyPr/>
        <a:lstStyle/>
        <a:p>
          <a:endParaRPr lang="es-ES"/>
        </a:p>
      </dgm:t>
    </dgm:pt>
    <dgm:pt modelId="{C7A6EBEA-BF00-4E0A-B8BA-739BDF02A638}" type="pres">
      <dgm:prSet presAssocID="{60A02999-8DBB-4A38-ABB6-621FDEAC4A2D}" presName="spacerL" presStyleCnt="0"/>
      <dgm:spPr/>
    </dgm:pt>
    <dgm:pt modelId="{05258158-8E70-497C-84FC-F1D21BFEF439}" type="pres">
      <dgm:prSet presAssocID="{60A02999-8DBB-4A38-ABB6-621FDEAC4A2D}" presName="sibTrans" presStyleLbl="sibTrans2D1" presStyleIdx="0" presStyleCnt="2"/>
      <dgm:spPr/>
      <dgm:t>
        <a:bodyPr/>
        <a:lstStyle/>
        <a:p>
          <a:endParaRPr lang="es-ES"/>
        </a:p>
      </dgm:t>
    </dgm:pt>
    <dgm:pt modelId="{FD42344F-870C-42CB-B64F-74C9159CE3FF}" type="pres">
      <dgm:prSet presAssocID="{60A02999-8DBB-4A38-ABB6-621FDEAC4A2D}" presName="spacerR" presStyleCnt="0"/>
      <dgm:spPr/>
    </dgm:pt>
    <dgm:pt modelId="{BA5A22D0-57F9-4B8C-BB3E-7E8371216DCB}" type="pres">
      <dgm:prSet presAssocID="{FDC8F632-42B0-4831-93B1-B897ADEE7C41}" presName="node" presStyleLbl="node1" presStyleIdx="1" presStyleCnt="3">
        <dgm:presLayoutVars>
          <dgm:bulletEnabled val="1"/>
        </dgm:presLayoutVars>
      </dgm:prSet>
      <dgm:spPr/>
      <dgm:t>
        <a:bodyPr/>
        <a:lstStyle/>
        <a:p>
          <a:endParaRPr lang="es-ES"/>
        </a:p>
      </dgm:t>
    </dgm:pt>
    <dgm:pt modelId="{8EF8CC50-3425-43B8-BAEF-2A573F2437ED}" type="pres">
      <dgm:prSet presAssocID="{A8C1DE33-A4C8-4933-BD36-D794A2A14168}" presName="spacerL" presStyleCnt="0"/>
      <dgm:spPr/>
    </dgm:pt>
    <dgm:pt modelId="{0549E1F4-944E-4812-8242-426F5004B510}" type="pres">
      <dgm:prSet presAssocID="{A8C1DE33-A4C8-4933-BD36-D794A2A14168}" presName="sibTrans" presStyleLbl="sibTrans2D1" presStyleIdx="1" presStyleCnt="2"/>
      <dgm:spPr/>
      <dgm:t>
        <a:bodyPr/>
        <a:lstStyle/>
        <a:p>
          <a:endParaRPr lang="es-ES"/>
        </a:p>
      </dgm:t>
    </dgm:pt>
    <dgm:pt modelId="{87DC8238-A410-4B21-9980-9DF746DF1378}" type="pres">
      <dgm:prSet presAssocID="{A8C1DE33-A4C8-4933-BD36-D794A2A14168}" presName="spacerR" presStyleCnt="0"/>
      <dgm:spPr/>
    </dgm:pt>
    <dgm:pt modelId="{1A786186-6739-485D-A19B-6FEAA6F9E435}" type="pres">
      <dgm:prSet presAssocID="{262AFAA2-BC24-4A6D-A444-9FC10BA65F57}" presName="node" presStyleLbl="node1" presStyleIdx="2" presStyleCnt="3">
        <dgm:presLayoutVars>
          <dgm:bulletEnabled val="1"/>
        </dgm:presLayoutVars>
      </dgm:prSet>
      <dgm:spPr/>
      <dgm:t>
        <a:bodyPr/>
        <a:lstStyle/>
        <a:p>
          <a:endParaRPr lang="es-ES"/>
        </a:p>
      </dgm:t>
    </dgm:pt>
  </dgm:ptLst>
  <dgm:cxnLst>
    <dgm:cxn modelId="{DECF38D4-E62B-44EB-B27A-FE08D9B70F0A}" srcId="{9BDB37DC-B01E-41FF-AA61-1E87C43264F7}" destId="{FDC8F632-42B0-4831-93B1-B897ADEE7C41}" srcOrd="1" destOrd="0" parTransId="{29708F49-023D-4F1F-B0F9-38E25F17AB5E}" sibTransId="{A8C1DE33-A4C8-4933-BD36-D794A2A14168}"/>
    <dgm:cxn modelId="{4B0A91D5-4ADF-4456-B556-77C7E1C1D739}" type="presOf" srcId="{3A2AB1AA-FE10-4815-991E-D26DC2CC47BB}" destId="{3C94E91B-72EB-4206-92FF-F84BBADC200F}" srcOrd="0" destOrd="0" presId="urn:microsoft.com/office/officeart/2005/8/layout/equation1"/>
    <dgm:cxn modelId="{9FC9607A-3A0E-41B9-B84D-1BA1E495AF98}" type="presOf" srcId="{60A02999-8DBB-4A38-ABB6-621FDEAC4A2D}" destId="{05258158-8E70-497C-84FC-F1D21BFEF439}" srcOrd="0" destOrd="0" presId="urn:microsoft.com/office/officeart/2005/8/layout/equation1"/>
    <dgm:cxn modelId="{C4D326AF-AF95-4BDD-B3E2-8CD7EDE76D04}" type="presOf" srcId="{262AFAA2-BC24-4A6D-A444-9FC10BA65F57}" destId="{1A786186-6739-485D-A19B-6FEAA6F9E435}" srcOrd="0" destOrd="0" presId="urn:microsoft.com/office/officeart/2005/8/layout/equation1"/>
    <dgm:cxn modelId="{8DEFD0D4-0B27-4154-8978-94298376E916}" type="presOf" srcId="{A8C1DE33-A4C8-4933-BD36-D794A2A14168}" destId="{0549E1F4-944E-4812-8242-426F5004B510}" srcOrd="0" destOrd="0" presId="urn:microsoft.com/office/officeart/2005/8/layout/equation1"/>
    <dgm:cxn modelId="{C4DCC806-0E3C-41FD-8A6E-4075BE996743}" type="presOf" srcId="{9BDB37DC-B01E-41FF-AA61-1E87C43264F7}" destId="{BDC32BD8-83DA-4673-94B6-96FC0FC70685}" srcOrd="0" destOrd="0" presId="urn:microsoft.com/office/officeart/2005/8/layout/equation1"/>
    <dgm:cxn modelId="{D00A55D8-6604-4623-B149-6CFD1F34EB8E}" type="presOf" srcId="{FDC8F632-42B0-4831-93B1-B897ADEE7C41}" destId="{BA5A22D0-57F9-4B8C-BB3E-7E8371216DCB}" srcOrd="0" destOrd="0" presId="urn:microsoft.com/office/officeart/2005/8/layout/equation1"/>
    <dgm:cxn modelId="{26ACE41A-8BFE-4500-8B86-9EBD7BB1F7D3}" srcId="{9BDB37DC-B01E-41FF-AA61-1E87C43264F7}" destId="{3A2AB1AA-FE10-4815-991E-D26DC2CC47BB}" srcOrd="0" destOrd="0" parTransId="{6BCC9DE7-D151-4E99-919A-7B8FD570E49E}" sibTransId="{60A02999-8DBB-4A38-ABB6-621FDEAC4A2D}"/>
    <dgm:cxn modelId="{C3848EC9-E43D-4F9F-8961-DF574642E6E6}" srcId="{9BDB37DC-B01E-41FF-AA61-1E87C43264F7}" destId="{262AFAA2-BC24-4A6D-A444-9FC10BA65F57}" srcOrd="2" destOrd="0" parTransId="{9563D713-9095-4F31-93A1-B89B4E2A4377}" sibTransId="{031C18AE-5FC3-4A7A-BCA4-88C7776996EA}"/>
    <dgm:cxn modelId="{85FEDA31-63EE-40EE-93D5-7928E3CE3A43}" type="presParOf" srcId="{BDC32BD8-83DA-4673-94B6-96FC0FC70685}" destId="{3C94E91B-72EB-4206-92FF-F84BBADC200F}" srcOrd="0" destOrd="0" presId="urn:microsoft.com/office/officeart/2005/8/layout/equation1"/>
    <dgm:cxn modelId="{8AFFC954-D9AA-4879-A923-096F806BBA7A}" type="presParOf" srcId="{BDC32BD8-83DA-4673-94B6-96FC0FC70685}" destId="{C7A6EBEA-BF00-4E0A-B8BA-739BDF02A638}" srcOrd="1" destOrd="0" presId="urn:microsoft.com/office/officeart/2005/8/layout/equation1"/>
    <dgm:cxn modelId="{221E5092-4C67-42BA-8592-403362C56497}" type="presParOf" srcId="{BDC32BD8-83DA-4673-94B6-96FC0FC70685}" destId="{05258158-8E70-497C-84FC-F1D21BFEF439}" srcOrd="2" destOrd="0" presId="urn:microsoft.com/office/officeart/2005/8/layout/equation1"/>
    <dgm:cxn modelId="{BCAA1E64-E410-4A83-9B8A-D6E8FD680F4C}" type="presParOf" srcId="{BDC32BD8-83DA-4673-94B6-96FC0FC70685}" destId="{FD42344F-870C-42CB-B64F-74C9159CE3FF}" srcOrd="3" destOrd="0" presId="urn:microsoft.com/office/officeart/2005/8/layout/equation1"/>
    <dgm:cxn modelId="{E708AAD1-EE39-4003-B1A7-899566A0619E}" type="presParOf" srcId="{BDC32BD8-83DA-4673-94B6-96FC0FC70685}" destId="{BA5A22D0-57F9-4B8C-BB3E-7E8371216DCB}" srcOrd="4" destOrd="0" presId="urn:microsoft.com/office/officeart/2005/8/layout/equation1"/>
    <dgm:cxn modelId="{D0CE9242-A50F-4B17-9D52-7219167C643F}" type="presParOf" srcId="{BDC32BD8-83DA-4673-94B6-96FC0FC70685}" destId="{8EF8CC50-3425-43B8-BAEF-2A573F2437ED}" srcOrd="5" destOrd="0" presId="urn:microsoft.com/office/officeart/2005/8/layout/equation1"/>
    <dgm:cxn modelId="{D4530406-1612-4A5A-B8C4-DE4FDF961B9F}" type="presParOf" srcId="{BDC32BD8-83DA-4673-94B6-96FC0FC70685}" destId="{0549E1F4-944E-4812-8242-426F5004B510}" srcOrd="6" destOrd="0" presId="urn:microsoft.com/office/officeart/2005/8/layout/equation1"/>
    <dgm:cxn modelId="{62810141-CAD2-488A-91E3-899CE4E361AB}" type="presParOf" srcId="{BDC32BD8-83DA-4673-94B6-96FC0FC70685}" destId="{87DC8238-A410-4B21-9980-9DF746DF1378}" srcOrd="7" destOrd="0" presId="urn:microsoft.com/office/officeart/2005/8/layout/equation1"/>
    <dgm:cxn modelId="{59A4D860-29F5-48C9-BEDC-5E7ABA0C8FC7}" type="presParOf" srcId="{BDC32BD8-83DA-4673-94B6-96FC0FC70685}" destId="{1A786186-6739-485D-A19B-6FEAA6F9E435}" srcOrd="8" destOrd="0" presId="urn:microsoft.com/office/officeart/2005/8/layout/equation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DA3D0B7-2591-4EDA-A6A5-ED4E8BAE0D0C}"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s-ES"/>
        </a:p>
      </dgm:t>
    </dgm:pt>
    <dgm:pt modelId="{CE446F5F-8E8A-44F2-AEEA-F8D599688FC8}">
      <dgm:prSet phldrT="[Texto]" custT="1"/>
      <dgm:spPr/>
      <dgm:t>
        <a:bodyPr/>
        <a:lstStyle/>
        <a:p>
          <a:r>
            <a:rPr lang="es-ES" sz="2400" b="1" dirty="0" smtClean="0">
              <a:solidFill>
                <a:schemeClr val="tx1"/>
              </a:solidFill>
            </a:rPr>
            <a:t>Deducción I+D</a:t>
          </a:r>
          <a:endParaRPr lang="es-ES" sz="2400" b="1" dirty="0">
            <a:solidFill>
              <a:schemeClr val="tx1"/>
            </a:solidFill>
          </a:endParaRPr>
        </a:p>
      </dgm:t>
    </dgm:pt>
    <dgm:pt modelId="{8DD01DAE-5B13-4C65-83A9-D948448119E9}" type="parTrans" cxnId="{CD53FDA2-07FF-46A8-8D95-2C31D6C91806}">
      <dgm:prSet/>
      <dgm:spPr/>
      <dgm:t>
        <a:bodyPr/>
        <a:lstStyle/>
        <a:p>
          <a:endParaRPr lang="es-ES" sz="2400" b="1">
            <a:solidFill>
              <a:schemeClr val="tx1"/>
            </a:solidFill>
          </a:endParaRPr>
        </a:p>
      </dgm:t>
    </dgm:pt>
    <dgm:pt modelId="{9604CBC5-754B-4178-9256-68E4D24BF9BF}" type="sibTrans" cxnId="{CD53FDA2-07FF-46A8-8D95-2C31D6C91806}">
      <dgm:prSet/>
      <dgm:spPr/>
      <dgm:t>
        <a:bodyPr/>
        <a:lstStyle/>
        <a:p>
          <a:endParaRPr lang="es-ES" sz="2400" b="1">
            <a:solidFill>
              <a:schemeClr val="tx1"/>
            </a:solidFill>
          </a:endParaRPr>
        </a:p>
      </dgm:t>
    </dgm:pt>
    <dgm:pt modelId="{8DFCE9D0-280B-412E-A7D8-217E2E2378ED}">
      <dgm:prSet phldrT="[Texto]" custT="1"/>
      <dgm:spPr/>
      <dgm:t>
        <a:bodyPr/>
        <a:lstStyle/>
        <a:p>
          <a:r>
            <a:rPr lang="es-ES" sz="2400" b="1" dirty="0" smtClean="0">
              <a:solidFill>
                <a:schemeClr val="tx1"/>
              </a:solidFill>
            </a:rPr>
            <a:t>ZEC</a:t>
          </a:r>
          <a:endParaRPr lang="es-ES" sz="2400" b="1" dirty="0">
            <a:solidFill>
              <a:schemeClr val="tx1"/>
            </a:solidFill>
          </a:endParaRPr>
        </a:p>
      </dgm:t>
    </dgm:pt>
    <dgm:pt modelId="{B94BE51B-1AA1-4E5F-921D-B544C146539F}" type="parTrans" cxnId="{76339233-FD64-4AFC-9F20-1E53294F0CFB}">
      <dgm:prSet/>
      <dgm:spPr/>
      <dgm:t>
        <a:bodyPr/>
        <a:lstStyle/>
        <a:p>
          <a:endParaRPr lang="es-ES" sz="2400" b="1">
            <a:solidFill>
              <a:schemeClr val="tx1"/>
            </a:solidFill>
          </a:endParaRPr>
        </a:p>
      </dgm:t>
    </dgm:pt>
    <dgm:pt modelId="{CA76CD46-831B-4ABE-9296-E086C1AC19BB}" type="sibTrans" cxnId="{76339233-FD64-4AFC-9F20-1E53294F0CFB}">
      <dgm:prSet/>
      <dgm:spPr/>
      <dgm:t>
        <a:bodyPr/>
        <a:lstStyle/>
        <a:p>
          <a:endParaRPr lang="es-ES" sz="2400" b="1">
            <a:solidFill>
              <a:schemeClr val="tx1"/>
            </a:solidFill>
          </a:endParaRPr>
        </a:p>
      </dgm:t>
    </dgm:pt>
    <dgm:pt modelId="{C0C15F3D-E6B1-4C7F-A07B-7DEB2D53C958}">
      <dgm:prSet phldrT="[Texto]" custT="1"/>
      <dgm:spPr/>
      <dgm:t>
        <a:bodyPr/>
        <a:lstStyle/>
        <a:p>
          <a:r>
            <a:rPr lang="es-ES" sz="2400" b="1" dirty="0" smtClean="0">
              <a:solidFill>
                <a:schemeClr val="tx1"/>
              </a:solidFill>
            </a:rPr>
            <a:t>RIC</a:t>
          </a:r>
          <a:endParaRPr lang="es-ES" sz="2400" b="1" dirty="0">
            <a:solidFill>
              <a:schemeClr val="tx1"/>
            </a:solidFill>
          </a:endParaRPr>
        </a:p>
      </dgm:t>
    </dgm:pt>
    <dgm:pt modelId="{CC45A16E-938C-4A5D-B476-2C8B3EED30B8}" type="parTrans" cxnId="{96D90DD3-CCE1-4C4A-B8C6-86AAB7DF5172}">
      <dgm:prSet/>
      <dgm:spPr/>
      <dgm:t>
        <a:bodyPr/>
        <a:lstStyle/>
        <a:p>
          <a:endParaRPr lang="es-ES" sz="2400" b="1">
            <a:solidFill>
              <a:schemeClr val="tx1"/>
            </a:solidFill>
          </a:endParaRPr>
        </a:p>
      </dgm:t>
    </dgm:pt>
    <dgm:pt modelId="{87BAC618-A4AB-4008-AFDE-69722CFEE166}" type="sibTrans" cxnId="{96D90DD3-CCE1-4C4A-B8C6-86AAB7DF5172}">
      <dgm:prSet/>
      <dgm:spPr/>
      <dgm:t>
        <a:bodyPr/>
        <a:lstStyle/>
        <a:p>
          <a:endParaRPr lang="es-ES" sz="2400" b="1">
            <a:solidFill>
              <a:schemeClr val="tx1"/>
            </a:solidFill>
          </a:endParaRPr>
        </a:p>
      </dgm:t>
    </dgm:pt>
    <dgm:pt modelId="{4F660F93-CA33-46AE-910C-FCE20083470C}">
      <dgm:prSet phldrT="[Texto]" custT="1"/>
      <dgm:spPr/>
      <dgm:t>
        <a:bodyPr/>
        <a:lstStyle/>
        <a:p>
          <a:r>
            <a:rPr lang="es-ES" sz="2400" b="1" dirty="0" smtClean="0">
              <a:solidFill>
                <a:schemeClr val="tx1"/>
              </a:solidFill>
            </a:rPr>
            <a:t>Deducción IT</a:t>
          </a:r>
          <a:endParaRPr lang="es-ES" sz="2400" b="1" dirty="0">
            <a:solidFill>
              <a:schemeClr val="tx1"/>
            </a:solidFill>
          </a:endParaRPr>
        </a:p>
      </dgm:t>
    </dgm:pt>
    <dgm:pt modelId="{5F4621D3-585D-4406-B88B-AAF1D70A0AF0}" type="parTrans" cxnId="{D63DD170-2A31-4FE4-9676-1AD0239633C5}">
      <dgm:prSet/>
      <dgm:spPr/>
      <dgm:t>
        <a:bodyPr/>
        <a:lstStyle/>
        <a:p>
          <a:endParaRPr lang="es-ES" sz="2400" b="1">
            <a:solidFill>
              <a:schemeClr val="tx1"/>
            </a:solidFill>
          </a:endParaRPr>
        </a:p>
      </dgm:t>
    </dgm:pt>
    <dgm:pt modelId="{FE3426CF-CBBB-4B29-90B1-367AF083F002}" type="sibTrans" cxnId="{D63DD170-2A31-4FE4-9676-1AD0239633C5}">
      <dgm:prSet/>
      <dgm:spPr/>
      <dgm:t>
        <a:bodyPr/>
        <a:lstStyle/>
        <a:p>
          <a:endParaRPr lang="es-ES" sz="2400" b="1">
            <a:solidFill>
              <a:schemeClr val="tx1"/>
            </a:solidFill>
          </a:endParaRPr>
        </a:p>
      </dgm:t>
    </dgm:pt>
    <dgm:pt modelId="{8F41F974-AA25-40A7-AC99-B91AABB37FEC}" type="pres">
      <dgm:prSet presAssocID="{CDA3D0B7-2591-4EDA-A6A5-ED4E8BAE0D0C}" presName="diagram" presStyleCnt="0">
        <dgm:presLayoutVars>
          <dgm:dir/>
          <dgm:resizeHandles val="exact"/>
        </dgm:presLayoutVars>
      </dgm:prSet>
      <dgm:spPr/>
      <dgm:t>
        <a:bodyPr/>
        <a:lstStyle/>
        <a:p>
          <a:endParaRPr lang="es-ES"/>
        </a:p>
      </dgm:t>
    </dgm:pt>
    <dgm:pt modelId="{612AE72E-EBEC-48FC-B325-EAD1CFD5A21C}" type="pres">
      <dgm:prSet presAssocID="{CE446F5F-8E8A-44F2-AEEA-F8D599688FC8}" presName="node" presStyleLbl="node1" presStyleIdx="0" presStyleCnt="4">
        <dgm:presLayoutVars>
          <dgm:bulletEnabled val="1"/>
        </dgm:presLayoutVars>
      </dgm:prSet>
      <dgm:spPr>
        <a:prstGeom prst="roundRect">
          <a:avLst/>
        </a:prstGeom>
      </dgm:spPr>
      <dgm:t>
        <a:bodyPr/>
        <a:lstStyle/>
        <a:p>
          <a:endParaRPr lang="es-ES"/>
        </a:p>
      </dgm:t>
    </dgm:pt>
    <dgm:pt modelId="{FCF8C3EF-5156-4623-A887-E148BF3BBA43}" type="pres">
      <dgm:prSet presAssocID="{9604CBC5-754B-4178-9256-68E4D24BF9BF}" presName="sibTrans" presStyleCnt="0"/>
      <dgm:spPr/>
      <dgm:t>
        <a:bodyPr/>
        <a:lstStyle/>
        <a:p>
          <a:endParaRPr lang="es-ES"/>
        </a:p>
      </dgm:t>
    </dgm:pt>
    <dgm:pt modelId="{55B15712-DFA4-4C27-A92A-6872C01FF87A}" type="pres">
      <dgm:prSet presAssocID="{4F660F93-CA33-46AE-910C-FCE20083470C}" presName="node" presStyleLbl="node1" presStyleIdx="1" presStyleCnt="4">
        <dgm:presLayoutVars>
          <dgm:bulletEnabled val="1"/>
        </dgm:presLayoutVars>
      </dgm:prSet>
      <dgm:spPr>
        <a:prstGeom prst="roundRect">
          <a:avLst/>
        </a:prstGeom>
      </dgm:spPr>
      <dgm:t>
        <a:bodyPr/>
        <a:lstStyle/>
        <a:p>
          <a:endParaRPr lang="es-ES"/>
        </a:p>
      </dgm:t>
    </dgm:pt>
    <dgm:pt modelId="{C36159E6-7723-4487-8BD4-BEFD43F95BDB}" type="pres">
      <dgm:prSet presAssocID="{FE3426CF-CBBB-4B29-90B1-367AF083F002}" presName="sibTrans" presStyleCnt="0"/>
      <dgm:spPr/>
      <dgm:t>
        <a:bodyPr/>
        <a:lstStyle/>
        <a:p>
          <a:endParaRPr lang="es-ES"/>
        </a:p>
      </dgm:t>
    </dgm:pt>
    <dgm:pt modelId="{1566D87F-59A7-49D2-93E5-82A8E758C386}" type="pres">
      <dgm:prSet presAssocID="{8DFCE9D0-280B-412E-A7D8-217E2E2378ED}" presName="node" presStyleLbl="node1" presStyleIdx="2" presStyleCnt="4">
        <dgm:presLayoutVars>
          <dgm:bulletEnabled val="1"/>
        </dgm:presLayoutVars>
      </dgm:prSet>
      <dgm:spPr>
        <a:prstGeom prst="roundRect">
          <a:avLst/>
        </a:prstGeom>
      </dgm:spPr>
      <dgm:t>
        <a:bodyPr/>
        <a:lstStyle/>
        <a:p>
          <a:endParaRPr lang="es-ES"/>
        </a:p>
      </dgm:t>
    </dgm:pt>
    <dgm:pt modelId="{ED448D89-D739-4832-B43A-6DEE54524BC0}" type="pres">
      <dgm:prSet presAssocID="{CA76CD46-831B-4ABE-9296-E086C1AC19BB}" presName="sibTrans" presStyleCnt="0"/>
      <dgm:spPr/>
      <dgm:t>
        <a:bodyPr/>
        <a:lstStyle/>
        <a:p>
          <a:endParaRPr lang="es-ES"/>
        </a:p>
      </dgm:t>
    </dgm:pt>
    <dgm:pt modelId="{2CA83542-7324-422F-AB13-BBF1DB611B6C}" type="pres">
      <dgm:prSet presAssocID="{C0C15F3D-E6B1-4C7F-A07B-7DEB2D53C958}" presName="node" presStyleLbl="node1" presStyleIdx="3" presStyleCnt="4">
        <dgm:presLayoutVars>
          <dgm:bulletEnabled val="1"/>
        </dgm:presLayoutVars>
      </dgm:prSet>
      <dgm:spPr>
        <a:prstGeom prst="roundRect">
          <a:avLst/>
        </a:prstGeom>
      </dgm:spPr>
      <dgm:t>
        <a:bodyPr/>
        <a:lstStyle/>
        <a:p>
          <a:endParaRPr lang="es-ES"/>
        </a:p>
      </dgm:t>
    </dgm:pt>
  </dgm:ptLst>
  <dgm:cxnLst>
    <dgm:cxn modelId="{08257BEA-BAF1-4D1D-89AA-928D86253E3F}" type="presOf" srcId="{8DFCE9D0-280B-412E-A7D8-217E2E2378ED}" destId="{1566D87F-59A7-49D2-93E5-82A8E758C386}" srcOrd="0" destOrd="0" presId="urn:microsoft.com/office/officeart/2005/8/layout/default"/>
    <dgm:cxn modelId="{CD53FDA2-07FF-46A8-8D95-2C31D6C91806}" srcId="{CDA3D0B7-2591-4EDA-A6A5-ED4E8BAE0D0C}" destId="{CE446F5F-8E8A-44F2-AEEA-F8D599688FC8}" srcOrd="0" destOrd="0" parTransId="{8DD01DAE-5B13-4C65-83A9-D948448119E9}" sibTransId="{9604CBC5-754B-4178-9256-68E4D24BF9BF}"/>
    <dgm:cxn modelId="{8D7050D8-91C8-4D66-8CBE-C41859870A7D}" type="presOf" srcId="{C0C15F3D-E6B1-4C7F-A07B-7DEB2D53C958}" destId="{2CA83542-7324-422F-AB13-BBF1DB611B6C}" srcOrd="0" destOrd="0" presId="urn:microsoft.com/office/officeart/2005/8/layout/default"/>
    <dgm:cxn modelId="{D63DD170-2A31-4FE4-9676-1AD0239633C5}" srcId="{CDA3D0B7-2591-4EDA-A6A5-ED4E8BAE0D0C}" destId="{4F660F93-CA33-46AE-910C-FCE20083470C}" srcOrd="1" destOrd="0" parTransId="{5F4621D3-585D-4406-B88B-AAF1D70A0AF0}" sibTransId="{FE3426CF-CBBB-4B29-90B1-367AF083F002}"/>
    <dgm:cxn modelId="{9B1CC9DA-2074-4838-BA66-2D6F80D2EEC7}" type="presOf" srcId="{CDA3D0B7-2591-4EDA-A6A5-ED4E8BAE0D0C}" destId="{8F41F974-AA25-40A7-AC99-B91AABB37FEC}" srcOrd="0" destOrd="0" presId="urn:microsoft.com/office/officeart/2005/8/layout/default"/>
    <dgm:cxn modelId="{76339233-FD64-4AFC-9F20-1E53294F0CFB}" srcId="{CDA3D0B7-2591-4EDA-A6A5-ED4E8BAE0D0C}" destId="{8DFCE9D0-280B-412E-A7D8-217E2E2378ED}" srcOrd="2" destOrd="0" parTransId="{B94BE51B-1AA1-4E5F-921D-B544C146539F}" sibTransId="{CA76CD46-831B-4ABE-9296-E086C1AC19BB}"/>
    <dgm:cxn modelId="{96D90DD3-CCE1-4C4A-B8C6-86AAB7DF5172}" srcId="{CDA3D0B7-2591-4EDA-A6A5-ED4E8BAE0D0C}" destId="{C0C15F3D-E6B1-4C7F-A07B-7DEB2D53C958}" srcOrd="3" destOrd="0" parTransId="{CC45A16E-938C-4A5D-B476-2C8B3EED30B8}" sibTransId="{87BAC618-A4AB-4008-AFDE-69722CFEE166}"/>
    <dgm:cxn modelId="{856E90E5-3922-46D6-B56E-E6C6245717C1}" type="presOf" srcId="{CE446F5F-8E8A-44F2-AEEA-F8D599688FC8}" destId="{612AE72E-EBEC-48FC-B325-EAD1CFD5A21C}" srcOrd="0" destOrd="0" presId="urn:microsoft.com/office/officeart/2005/8/layout/default"/>
    <dgm:cxn modelId="{D224CAE6-F498-4E20-B0D1-06DE65F8B645}" type="presOf" srcId="{4F660F93-CA33-46AE-910C-FCE20083470C}" destId="{55B15712-DFA4-4C27-A92A-6872C01FF87A}" srcOrd="0" destOrd="0" presId="urn:microsoft.com/office/officeart/2005/8/layout/default"/>
    <dgm:cxn modelId="{6B18F8C6-11F3-4DF3-BE3B-F98D288981D5}" type="presParOf" srcId="{8F41F974-AA25-40A7-AC99-B91AABB37FEC}" destId="{612AE72E-EBEC-48FC-B325-EAD1CFD5A21C}" srcOrd="0" destOrd="0" presId="urn:microsoft.com/office/officeart/2005/8/layout/default"/>
    <dgm:cxn modelId="{BD5E21E9-6170-4856-BFBB-BB2D127BA5CE}" type="presParOf" srcId="{8F41F974-AA25-40A7-AC99-B91AABB37FEC}" destId="{FCF8C3EF-5156-4623-A887-E148BF3BBA43}" srcOrd="1" destOrd="0" presId="urn:microsoft.com/office/officeart/2005/8/layout/default"/>
    <dgm:cxn modelId="{CE3CBA26-8135-4F5A-921F-1535EAACB7F2}" type="presParOf" srcId="{8F41F974-AA25-40A7-AC99-B91AABB37FEC}" destId="{55B15712-DFA4-4C27-A92A-6872C01FF87A}" srcOrd="2" destOrd="0" presId="urn:microsoft.com/office/officeart/2005/8/layout/default"/>
    <dgm:cxn modelId="{EA6CE136-AC2B-4590-B998-B5FEFAC09F3F}" type="presParOf" srcId="{8F41F974-AA25-40A7-AC99-B91AABB37FEC}" destId="{C36159E6-7723-4487-8BD4-BEFD43F95BDB}" srcOrd="3" destOrd="0" presId="urn:microsoft.com/office/officeart/2005/8/layout/default"/>
    <dgm:cxn modelId="{50CD89AF-2BF0-4FE2-939B-D313C7ED4DDB}" type="presParOf" srcId="{8F41F974-AA25-40A7-AC99-B91AABB37FEC}" destId="{1566D87F-59A7-49D2-93E5-82A8E758C386}" srcOrd="4" destOrd="0" presId="urn:microsoft.com/office/officeart/2005/8/layout/default"/>
    <dgm:cxn modelId="{36902D0F-97F9-43FE-9BC0-0BC566B87D39}" type="presParOf" srcId="{8F41F974-AA25-40A7-AC99-B91AABB37FEC}" destId="{ED448D89-D739-4832-B43A-6DEE54524BC0}" srcOrd="5" destOrd="0" presId="urn:microsoft.com/office/officeart/2005/8/layout/default"/>
    <dgm:cxn modelId="{C0E516F1-D317-48A6-B965-C92B4E01839A}" type="presParOf" srcId="{8F41F974-AA25-40A7-AC99-B91AABB37FEC}" destId="{2CA83542-7324-422F-AB13-BBF1DB611B6C}" srcOrd="6" destOrd="0" presId="urn:microsoft.com/office/officeart/2005/8/layout/defaul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CEF86E7-A859-4F57-9986-47E74983B5D8}"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s-ES"/>
        </a:p>
      </dgm:t>
    </dgm:pt>
    <dgm:pt modelId="{F15BD349-28CF-4020-AF28-E87B4B52D496}">
      <dgm:prSet phldrT="[Texto]"/>
      <dgm:spPr/>
      <dgm:t>
        <a:bodyPr/>
        <a:lstStyle/>
        <a:p>
          <a:r>
            <a:rPr lang="es-ES" b="1" dirty="0" smtClean="0">
              <a:solidFill>
                <a:schemeClr val="tx1"/>
              </a:solidFill>
            </a:rPr>
            <a:t>Deducción I+D</a:t>
          </a:r>
          <a:endParaRPr lang="es-ES" b="1" dirty="0">
            <a:solidFill>
              <a:schemeClr val="tx1"/>
            </a:solidFill>
          </a:endParaRPr>
        </a:p>
      </dgm:t>
    </dgm:pt>
    <dgm:pt modelId="{5B20CBB3-EA25-471D-A072-2581002A7604}" type="parTrans" cxnId="{73983F9A-DE4B-4D74-92A0-433017534234}">
      <dgm:prSet/>
      <dgm:spPr/>
      <dgm:t>
        <a:bodyPr/>
        <a:lstStyle/>
        <a:p>
          <a:endParaRPr lang="es-ES">
            <a:solidFill>
              <a:schemeClr val="tx1"/>
            </a:solidFill>
          </a:endParaRPr>
        </a:p>
      </dgm:t>
    </dgm:pt>
    <dgm:pt modelId="{4998FA90-AE03-4CE1-9D28-C875C35CE120}" type="sibTrans" cxnId="{73983F9A-DE4B-4D74-92A0-433017534234}">
      <dgm:prSet/>
      <dgm:spPr/>
      <dgm:t>
        <a:bodyPr/>
        <a:lstStyle/>
        <a:p>
          <a:endParaRPr lang="es-ES">
            <a:solidFill>
              <a:schemeClr val="tx1"/>
            </a:solidFill>
          </a:endParaRPr>
        </a:p>
      </dgm:t>
    </dgm:pt>
    <dgm:pt modelId="{A615345F-47D6-480C-834A-6D70A893B40A}">
      <dgm:prSet phldrT="[Texto]"/>
      <dgm:spPr/>
      <dgm:t>
        <a:bodyPr/>
        <a:lstStyle/>
        <a:p>
          <a:r>
            <a:rPr lang="es-ES" dirty="0" smtClean="0">
              <a:solidFill>
                <a:schemeClr val="tx1"/>
              </a:solidFill>
            </a:rPr>
            <a:t>Diferencia entre resultado de aplicar el régimen de Canarias y el régimen general. </a:t>
          </a:r>
          <a:endParaRPr lang="es-ES" dirty="0">
            <a:solidFill>
              <a:schemeClr val="tx1"/>
            </a:solidFill>
          </a:endParaRPr>
        </a:p>
      </dgm:t>
    </dgm:pt>
    <dgm:pt modelId="{99479A49-DCAE-4BC5-B134-1FA58446671A}" type="parTrans" cxnId="{2DFB5C6E-4139-4B4B-A085-22F7EE60DB48}">
      <dgm:prSet/>
      <dgm:spPr/>
      <dgm:t>
        <a:bodyPr/>
        <a:lstStyle/>
        <a:p>
          <a:endParaRPr lang="es-ES">
            <a:solidFill>
              <a:schemeClr val="tx1"/>
            </a:solidFill>
          </a:endParaRPr>
        </a:p>
      </dgm:t>
    </dgm:pt>
    <dgm:pt modelId="{4576AF8C-99F6-4A74-AD0F-3962AD540A71}" type="sibTrans" cxnId="{2DFB5C6E-4139-4B4B-A085-22F7EE60DB48}">
      <dgm:prSet/>
      <dgm:spPr/>
      <dgm:t>
        <a:bodyPr/>
        <a:lstStyle/>
        <a:p>
          <a:endParaRPr lang="es-ES">
            <a:solidFill>
              <a:schemeClr val="tx1"/>
            </a:solidFill>
          </a:endParaRPr>
        </a:p>
      </dgm:t>
    </dgm:pt>
    <dgm:pt modelId="{00D4B30D-8ED0-4A33-9759-AA94AA831668}">
      <dgm:prSet phldrT="[Texto]"/>
      <dgm:spPr/>
      <dgm:t>
        <a:bodyPr/>
        <a:lstStyle/>
        <a:p>
          <a:r>
            <a:rPr lang="es-ES" b="1" dirty="0" smtClean="0">
              <a:solidFill>
                <a:schemeClr val="tx1"/>
              </a:solidFill>
            </a:rPr>
            <a:t>Deducción IT</a:t>
          </a:r>
          <a:endParaRPr lang="es-ES" b="1" dirty="0">
            <a:solidFill>
              <a:schemeClr val="tx1"/>
            </a:solidFill>
          </a:endParaRPr>
        </a:p>
      </dgm:t>
    </dgm:pt>
    <dgm:pt modelId="{30568128-10D3-43C4-A2AE-3B02BDBAFFC7}" type="parTrans" cxnId="{40A27DEF-FE09-437F-9BBC-426B931329D3}">
      <dgm:prSet/>
      <dgm:spPr/>
      <dgm:t>
        <a:bodyPr/>
        <a:lstStyle/>
        <a:p>
          <a:endParaRPr lang="es-ES">
            <a:solidFill>
              <a:schemeClr val="tx1"/>
            </a:solidFill>
          </a:endParaRPr>
        </a:p>
      </dgm:t>
    </dgm:pt>
    <dgm:pt modelId="{0A54CFC8-B686-407D-AC0D-D34F26489D7A}" type="sibTrans" cxnId="{40A27DEF-FE09-437F-9BBC-426B931329D3}">
      <dgm:prSet/>
      <dgm:spPr/>
      <dgm:t>
        <a:bodyPr/>
        <a:lstStyle/>
        <a:p>
          <a:endParaRPr lang="es-ES">
            <a:solidFill>
              <a:schemeClr val="tx1"/>
            </a:solidFill>
          </a:endParaRPr>
        </a:p>
      </dgm:t>
    </dgm:pt>
    <dgm:pt modelId="{43BA00AD-17E8-41B9-9D7C-46301C28586E}">
      <dgm:prSet phldrT="[Texto]"/>
      <dgm:spPr/>
      <dgm:t>
        <a:bodyPr/>
        <a:lstStyle/>
        <a:p>
          <a:r>
            <a:rPr lang="es-ES" dirty="0" smtClean="0">
              <a:solidFill>
                <a:schemeClr val="tx1"/>
              </a:solidFill>
            </a:rPr>
            <a:t>Diferencia entre resultado de aplicar el régimen de Canarias y el régimen general. </a:t>
          </a:r>
          <a:endParaRPr lang="es-ES" dirty="0">
            <a:solidFill>
              <a:schemeClr val="tx1"/>
            </a:solidFill>
          </a:endParaRPr>
        </a:p>
      </dgm:t>
    </dgm:pt>
    <dgm:pt modelId="{31CBFBAA-CB44-4EAF-A6AD-6A09E5836D69}" type="parTrans" cxnId="{1838BA70-811B-4EBF-BD70-CA207FB01E9C}">
      <dgm:prSet/>
      <dgm:spPr/>
      <dgm:t>
        <a:bodyPr/>
        <a:lstStyle/>
        <a:p>
          <a:endParaRPr lang="es-ES">
            <a:solidFill>
              <a:schemeClr val="tx1"/>
            </a:solidFill>
          </a:endParaRPr>
        </a:p>
      </dgm:t>
    </dgm:pt>
    <dgm:pt modelId="{0C49078B-5503-465A-86F2-1E9B2C675721}" type="sibTrans" cxnId="{1838BA70-811B-4EBF-BD70-CA207FB01E9C}">
      <dgm:prSet/>
      <dgm:spPr/>
      <dgm:t>
        <a:bodyPr/>
        <a:lstStyle/>
        <a:p>
          <a:endParaRPr lang="es-ES">
            <a:solidFill>
              <a:schemeClr val="tx1"/>
            </a:solidFill>
          </a:endParaRPr>
        </a:p>
      </dgm:t>
    </dgm:pt>
    <dgm:pt modelId="{BCAE66C1-E397-4143-A219-82DC9616CDB6}">
      <dgm:prSet phldrT="[Texto]"/>
      <dgm:spPr/>
      <dgm:t>
        <a:bodyPr/>
        <a:lstStyle/>
        <a:p>
          <a:r>
            <a:rPr lang="es-ES" b="1" dirty="0" smtClean="0">
              <a:solidFill>
                <a:schemeClr val="tx1"/>
              </a:solidFill>
            </a:rPr>
            <a:t>Zona Especial Canaria</a:t>
          </a:r>
          <a:endParaRPr lang="es-ES" b="1" dirty="0">
            <a:solidFill>
              <a:schemeClr val="tx1"/>
            </a:solidFill>
          </a:endParaRPr>
        </a:p>
      </dgm:t>
    </dgm:pt>
    <dgm:pt modelId="{E30BFFE4-2B13-4513-BFD4-1D3EAA4E9A61}" type="parTrans" cxnId="{FFCDE8D8-A322-492E-B71E-B36A728A3C8D}">
      <dgm:prSet/>
      <dgm:spPr/>
      <dgm:t>
        <a:bodyPr/>
        <a:lstStyle/>
        <a:p>
          <a:endParaRPr lang="es-ES">
            <a:solidFill>
              <a:schemeClr val="tx1"/>
            </a:solidFill>
          </a:endParaRPr>
        </a:p>
      </dgm:t>
    </dgm:pt>
    <dgm:pt modelId="{4F9B4C9D-F00C-4C68-BBFB-37107A06DC3E}" type="sibTrans" cxnId="{FFCDE8D8-A322-492E-B71E-B36A728A3C8D}">
      <dgm:prSet/>
      <dgm:spPr/>
      <dgm:t>
        <a:bodyPr/>
        <a:lstStyle/>
        <a:p>
          <a:endParaRPr lang="es-ES">
            <a:solidFill>
              <a:schemeClr val="tx1"/>
            </a:solidFill>
          </a:endParaRPr>
        </a:p>
      </dgm:t>
    </dgm:pt>
    <dgm:pt modelId="{C40B9B8D-70FD-4B2D-9C7F-140734BC4C05}">
      <dgm:prSet phldrT="[Texto]" custT="1"/>
      <dgm:spPr/>
      <dgm:t>
        <a:bodyPr/>
        <a:lstStyle/>
        <a:p>
          <a:r>
            <a:rPr lang="es-ES" sz="2200" dirty="0" smtClean="0">
              <a:solidFill>
                <a:schemeClr val="tx1"/>
              </a:solidFill>
            </a:rPr>
            <a:t>Diferencia entre resultado de aplicar el tipo reducido del 4 por ciento y el tipo general correspondiente. </a:t>
          </a:r>
          <a:endParaRPr lang="es-ES" sz="2200" dirty="0">
            <a:solidFill>
              <a:schemeClr val="tx1"/>
            </a:solidFill>
          </a:endParaRPr>
        </a:p>
      </dgm:t>
    </dgm:pt>
    <dgm:pt modelId="{155F9076-38A6-4BB1-8ED4-6E2E174ED63E}" type="parTrans" cxnId="{968678A0-1756-4C2E-8AF1-F59E7D7233A9}">
      <dgm:prSet/>
      <dgm:spPr/>
      <dgm:t>
        <a:bodyPr/>
        <a:lstStyle/>
        <a:p>
          <a:endParaRPr lang="es-ES">
            <a:solidFill>
              <a:schemeClr val="tx1"/>
            </a:solidFill>
          </a:endParaRPr>
        </a:p>
      </dgm:t>
    </dgm:pt>
    <dgm:pt modelId="{E010F6DD-73F5-4C99-8EC9-41C2713EF033}" type="sibTrans" cxnId="{968678A0-1756-4C2E-8AF1-F59E7D7233A9}">
      <dgm:prSet/>
      <dgm:spPr/>
      <dgm:t>
        <a:bodyPr/>
        <a:lstStyle/>
        <a:p>
          <a:endParaRPr lang="es-ES">
            <a:solidFill>
              <a:schemeClr val="tx1"/>
            </a:solidFill>
          </a:endParaRPr>
        </a:p>
      </dgm:t>
    </dgm:pt>
    <dgm:pt modelId="{F4FBD16F-E826-4D2A-B15F-AC0C8649C1AE}">
      <dgm:prSet/>
      <dgm:spPr/>
      <dgm:t>
        <a:bodyPr/>
        <a:lstStyle/>
        <a:p>
          <a:r>
            <a:rPr lang="es-ES" b="1" dirty="0" smtClean="0">
              <a:solidFill>
                <a:schemeClr val="tx1"/>
              </a:solidFill>
            </a:rPr>
            <a:t>RIC</a:t>
          </a:r>
          <a:endParaRPr lang="es-ES" b="1" dirty="0">
            <a:solidFill>
              <a:schemeClr val="tx1"/>
            </a:solidFill>
          </a:endParaRPr>
        </a:p>
      </dgm:t>
    </dgm:pt>
    <dgm:pt modelId="{B80F27E6-D04D-47FF-811A-762B0B3207AC}" type="parTrans" cxnId="{9DBA8E9A-3AB2-4A62-AD8B-748709706C93}">
      <dgm:prSet/>
      <dgm:spPr/>
      <dgm:t>
        <a:bodyPr/>
        <a:lstStyle/>
        <a:p>
          <a:endParaRPr lang="es-ES">
            <a:solidFill>
              <a:schemeClr val="tx1"/>
            </a:solidFill>
          </a:endParaRPr>
        </a:p>
      </dgm:t>
    </dgm:pt>
    <dgm:pt modelId="{8262D31D-F161-43AD-9D33-B2CEF79C1BEC}" type="sibTrans" cxnId="{9DBA8E9A-3AB2-4A62-AD8B-748709706C93}">
      <dgm:prSet/>
      <dgm:spPr/>
      <dgm:t>
        <a:bodyPr/>
        <a:lstStyle/>
        <a:p>
          <a:endParaRPr lang="es-ES">
            <a:solidFill>
              <a:schemeClr val="tx1"/>
            </a:solidFill>
          </a:endParaRPr>
        </a:p>
      </dgm:t>
    </dgm:pt>
    <dgm:pt modelId="{DC5A739A-F7F9-478C-B967-03F405059205}">
      <dgm:prSet custT="1"/>
      <dgm:spPr/>
      <dgm:t>
        <a:bodyPr/>
        <a:lstStyle/>
        <a:p>
          <a:pPr rtl="0"/>
          <a:r>
            <a:rPr lang="es-ES" sz="2200" dirty="0" smtClean="0">
              <a:solidFill>
                <a:schemeClr val="tx1"/>
              </a:solidFill>
            </a:rPr>
            <a:t>Resultado de multiplicar el tipo impositivo del IS por el importe de las inversiones realizadas. </a:t>
          </a:r>
          <a:endParaRPr lang="es-ES" sz="2200" dirty="0">
            <a:solidFill>
              <a:schemeClr val="tx1"/>
            </a:solidFill>
          </a:endParaRPr>
        </a:p>
      </dgm:t>
    </dgm:pt>
    <dgm:pt modelId="{0DD2B997-FB1B-465D-AA63-A75CD27C4D56}" type="parTrans" cxnId="{97E5BD2E-6728-419C-B42D-1BCF73A1EB36}">
      <dgm:prSet/>
      <dgm:spPr/>
      <dgm:t>
        <a:bodyPr/>
        <a:lstStyle/>
        <a:p>
          <a:endParaRPr lang="es-ES">
            <a:solidFill>
              <a:schemeClr val="tx1"/>
            </a:solidFill>
          </a:endParaRPr>
        </a:p>
      </dgm:t>
    </dgm:pt>
    <dgm:pt modelId="{E49022EA-786F-4C7D-9EFC-51AB81D814FB}" type="sibTrans" cxnId="{97E5BD2E-6728-419C-B42D-1BCF73A1EB36}">
      <dgm:prSet/>
      <dgm:spPr/>
      <dgm:t>
        <a:bodyPr/>
        <a:lstStyle/>
        <a:p>
          <a:endParaRPr lang="es-ES">
            <a:solidFill>
              <a:schemeClr val="tx1"/>
            </a:solidFill>
          </a:endParaRPr>
        </a:p>
      </dgm:t>
    </dgm:pt>
    <dgm:pt modelId="{A5B0C0F0-BCBA-48CC-9EB0-987A42562C59}" type="pres">
      <dgm:prSet presAssocID="{7CEF86E7-A859-4F57-9986-47E74983B5D8}" presName="Name0" presStyleCnt="0">
        <dgm:presLayoutVars>
          <dgm:dir/>
          <dgm:animLvl val="lvl"/>
          <dgm:resizeHandles val="exact"/>
        </dgm:presLayoutVars>
      </dgm:prSet>
      <dgm:spPr/>
      <dgm:t>
        <a:bodyPr/>
        <a:lstStyle/>
        <a:p>
          <a:endParaRPr lang="es-ES"/>
        </a:p>
      </dgm:t>
    </dgm:pt>
    <dgm:pt modelId="{CE9C764C-42EB-452E-9951-C5F590FAB1CE}" type="pres">
      <dgm:prSet presAssocID="{F15BD349-28CF-4020-AF28-E87B4B52D496}" presName="linNode" presStyleCnt="0"/>
      <dgm:spPr/>
      <dgm:t>
        <a:bodyPr/>
        <a:lstStyle/>
        <a:p>
          <a:endParaRPr lang="es-ES"/>
        </a:p>
      </dgm:t>
    </dgm:pt>
    <dgm:pt modelId="{015CDF75-72B8-42E8-9010-48D07241D3CE}" type="pres">
      <dgm:prSet presAssocID="{F15BD349-28CF-4020-AF28-E87B4B52D496}" presName="parentText" presStyleLbl="node1" presStyleIdx="0" presStyleCnt="4">
        <dgm:presLayoutVars>
          <dgm:chMax val="1"/>
          <dgm:bulletEnabled val="1"/>
        </dgm:presLayoutVars>
      </dgm:prSet>
      <dgm:spPr/>
      <dgm:t>
        <a:bodyPr/>
        <a:lstStyle/>
        <a:p>
          <a:endParaRPr lang="es-ES"/>
        </a:p>
      </dgm:t>
    </dgm:pt>
    <dgm:pt modelId="{BDC239D3-7647-43D8-8EA0-F7AB11CF4D3A}" type="pres">
      <dgm:prSet presAssocID="{F15BD349-28CF-4020-AF28-E87B4B52D496}" presName="descendantText" presStyleLbl="alignAccFollowNode1" presStyleIdx="0" presStyleCnt="4">
        <dgm:presLayoutVars>
          <dgm:bulletEnabled val="1"/>
        </dgm:presLayoutVars>
      </dgm:prSet>
      <dgm:spPr/>
      <dgm:t>
        <a:bodyPr/>
        <a:lstStyle/>
        <a:p>
          <a:endParaRPr lang="es-ES"/>
        </a:p>
      </dgm:t>
    </dgm:pt>
    <dgm:pt modelId="{995B1907-9811-4120-9B7C-2E70CC9387BE}" type="pres">
      <dgm:prSet presAssocID="{4998FA90-AE03-4CE1-9D28-C875C35CE120}" presName="sp" presStyleCnt="0"/>
      <dgm:spPr/>
      <dgm:t>
        <a:bodyPr/>
        <a:lstStyle/>
        <a:p>
          <a:endParaRPr lang="es-ES"/>
        </a:p>
      </dgm:t>
    </dgm:pt>
    <dgm:pt modelId="{77FABAE5-E8B0-486B-867D-E1051674DD1E}" type="pres">
      <dgm:prSet presAssocID="{00D4B30D-8ED0-4A33-9759-AA94AA831668}" presName="linNode" presStyleCnt="0"/>
      <dgm:spPr/>
      <dgm:t>
        <a:bodyPr/>
        <a:lstStyle/>
        <a:p>
          <a:endParaRPr lang="es-ES"/>
        </a:p>
      </dgm:t>
    </dgm:pt>
    <dgm:pt modelId="{2F3DCD06-205B-4AFA-BC1E-01676C1E3D6E}" type="pres">
      <dgm:prSet presAssocID="{00D4B30D-8ED0-4A33-9759-AA94AA831668}" presName="parentText" presStyleLbl="node1" presStyleIdx="1" presStyleCnt="4">
        <dgm:presLayoutVars>
          <dgm:chMax val="1"/>
          <dgm:bulletEnabled val="1"/>
        </dgm:presLayoutVars>
      </dgm:prSet>
      <dgm:spPr/>
      <dgm:t>
        <a:bodyPr/>
        <a:lstStyle/>
        <a:p>
          <a:endParaRPr lang="es-ES"/>
        </a:p>
      </dgm:t>
    </dgm:pt>
    <dgm:pt modelId="{9F9A9199-F24D-4CD8-BF27-06F2D1014616}" type="pres">
      <dgm:prSet presAssocID="{00D4B30D-8ED0-4A33-9759-AA94AA831668}" presName="descendantText" presStyleLbl="alignAccFollowNode1" presStyleIdx="1" presStyleCnt="4">
        <dgm:presLayoutVars>
          <dgm:bulletEnabled val="1"/>
        </dgm:presLayoutVars>
      </dgm:prSet>
      <dgm:spPr/>
      <dgm:t>
        <a:bodyPr/>
        <a:lstStyle/>
        <a:p>
          <a:endParaRPr lang="es-ES"/>
        </a:p>
      </dgm:t>
    </dgm:pt>
    <dgm:pt modelId="{483439A3-D0E1-42BC-A24A-8DFF614A64D1}" type="pres">
      <dgm:prSet presAssocID="{0A54CFC8-B686-407D-AC0D-D34F26489D7A}" presName="sp" presStyleCnt="0"/>
      <dgm:spPr/>
      <dgm:t>
        <a:bodyPr/>
        <a:lstStyle/>
        <a:p>
          <a:endParaRPr lang="es-ES"/>
        </a:p>
      </dgm:t>
    </dgm:pt>
    <dgm:pt modelId="{990FCEA5-D086-43D8-B266-C1D7E5C0E5A0}" type="pres">
      <dgm:prSet presAssocID="{BCAE66C1-E397-4143-A219-82DC9616CDB6}" presName="linNode" presStyleCnt="0"/>
      <dgm:spPr/>
      <dgm:t>
        <a:bodyPr/>
        <a:lstStyle/>
        <a:p>
          <a:endParaRPr lang="es-ES"/>
        </a:p>
      </dgm:t>
    </dgm:pt>
    <dgm:pt modelId="{DAED003F-E204-423D-B749-FED34A66B5CE}" type="pres">
      <dgm:prSet presAssocID="{BCAE66C1-E397-4143-A219-82DC9616CDB6}" presName="parentText" presStyleLbl="node1" presStyleIdx="2" presStyleCnt="4">
        <dgm:presLayoutVars>
          <dgm:chMax val="1"/>
          <dgm:bulletEnabled val="1"/>
        </dgm:presLayoutVars>
      </dgm:prSet>
      <dgm:spPr/>
      <dgm:t>
        <a:bodyPr/>
        <a:lstStyle/>
        <a:p>
          <a:endParaRPr lang="es-ES"/>
        </a:p>
      </dgm:t>
    </dgm:pt>
    <dgm:pt modelId="{123D0E3D-EA5D-459C-8933-EE9219C0934F}" type="pres">
      <dgm:prSet presAssocID="{BCAE66C1-E397-4143-A219-82DC9616CDB6}" presName="descendantText" presStyleLbl="alignAccFollowNode1" presStyleIdx="2" presStyleCnt="4">
        <dgm:presLayoutVars>
          <dgm:bulletEnabled val="1"/>
        </dgm:presLayoutVars>
      </dgm:prSet>
      <dgm:spPr/>
      <dgm:t>
        <a:bodyPr/>
        <a:lstStyle/>
        <a:p>
          <a:endParaRPr lang="es-ES"/>
        </a:p>
      </dgm:t>
    </dgm:pt>
    <dgm:pt modelId="{4D172C5F-BB2B-496F-A89B-56B304BC5BAD}" type="pres">
      <dgm:prSet presAssocID="{4F9B4C9D-F00C-4C68-BBFB-37107A06DC3E}" presName="sp" presStyleCnt="0"/>
      <dgm:spPr/>
      <dgm:t>
        <a:bodyPr/>
        <a:lstStyle/>
        <a:p>
          <a:endParaRPr lang="es-ES"/>
        </a:p>
      </dgm:t>
    </dgm:pt>
    <dgm:pt modelId="{76C3394C-9259-4C11-8B56-B2D83F943AD5}" type="pres">
      <dgm:prSet presAssocID="{F4FBD16F-E826-4D2A-B15F-AC0C8649C1AE}" presName="linNode" presStyleCnt="0"/>
      <dgm:spPr/>
      <dgm:t>
        <a:bodyPr/>
        <a:lstStyle/>
        <a:p>
          <a:endParaRPr lang="es-ES"/>
        </a:p>
      </dgm:t>
    </dgm:pt>
    <dgm:pt modelId="{579ABBC9-8505-417D-9228-87ABFE22FE68}" type="pres">
      <dgm:prSet presAssocID="{F4FBD16F-E826-4D2A-B15F-AC0C8649C1AE}" presName="parentText" presStyleLbl="node1" presStyleIdx="3" presStyleCnt="4">
        <dgm:presLayoutVars>
          <dgm:chMax val="1"/>
          <dgm:bulletEnabled val="1"/>
        </dgm:presLayoutVars>
      </dgm:prSet>
      <dgm:spPr/>
      <dgm:t>
        <a:bodyPr/>
        <a:lstStyle/>
        <a:p>
          <a:endParaRPr lang="es-ES"/>
        </a:p>
      </dgm:t>
    </dgm:pt>
    <dgm:pt modelId="{251B3E8B-48C7-4C87-BB7C-AE160468EF0E}" type="pres">
      <dgm:prSet presAssocID="{F4FBD16F-E826-4D2A-B15F-AC0C8649C1AE}" presName="descendantText" presStyleLbl="alignAccFollowNode1" presStyleIdx="3" presStyleCnt="4">
        <dgm:presLayoutVars>
          <dgm:bulletEnabled val="1"/>
        </dgm:presLayoutVars>
      </dgm:prSet>
      <dgm:spPr/>
      <dgm:t>
        <a:bodyPr/>
        <a:lstStyle/>
        <a:p>
          <a:endParaRPr lang="es-ES"/>
        </a:p>
      </dgm:t>
    </dgm:pt>
  </dgm:ptLst>
  <dgm:cxnLst>
    <dgm:cxn modelId="{1838BA70-811B-4EBF-BD70-CA207FB01E9C}" srcId="{00D4B30D-8ED0-4A33-9759-AA94AA831668}" destId="{43BA00AD-17E8-41B9-9D7C-46301C28586E}" srcOrd="0" destOrd="0" parTransId="{31CBFBAA-CB44-4EAF-A6AD-6A09E5836D69}" sibTransId="{0C49078B-5503-465A-86F2-1E9B2C675721}"/>
    <dgm:cxn modelId="{D354A615-5AA0-4E08-B85A-9E3EAAFD8C22}" type="presOf" srcId="{A615345F-47D6-480C-834A-6D70A893B40A}" destId="{BDC239D3-7647-43D8-8EA0-F7AB11CF4D3A}" srcOrd="0" destOrd="0" presId="urn:microsoft.com/office/officeart/2005/8/layout/vList5"/>
    <dgm:cxn modelId="{BF08A714-5927-434A-8A5B-044D253E8103}" type="presOf" srcId="{BCAE66C1-E397-4143-A219-82DC9616CDB6}" destId="{DAED003F-E204-423D-B749-FED34A66B5CE}" srcOrd="0" destOrd="0" presId="urn:microsoft.com/office/officeart/2005/8/layout/vList5"/>
    <dgm:cxn modelId="{BDEB9AC4-E076-4538-BB65-B52A4A102B04}" type="presOf" srcId="{C40B9B8D-70FD-4B2D-9C7F-140734BC4C05}" destId="{123D0E3D-EA5D-459C-8933-EE9219C0934F}" srcOrd="0" destOrd="0" presId="urn:microsoft.com/office/officeart/2005/8/layout/vList5"/>
    <dgm:cxn modelId="{FCAD49D5-91EA-466A-82D8-8C85B2D443CA}" type="presOf" srcId="{DC5A739A-F7F9-478C-B967-03F405059205}" destId="{251B3E8B-48C7-4C87-BB7C-AE160468EF0E}" srcOrd="0" destOrd="0" presId="urn:microsoft.com/office/officeart/2005/8/layout/vList5"/>
    <dgm:cxn modelId="{9DBA8E9A-3AB2-4A62-AD8B-748709706C93}" srcId="{7CEF86E7-A859-4F57-9986-47E74983B5D8}" destId="{F4FBD16F-E826-4D2A-B15F-AC0C8649C1AE}" srcOrd="3" destOrd="0" parTransId="{B80F27E6-D04D-47FF-811A-762B0B3207AC}" sibTransId="{8262D31D-F161-43AD-9D33-B2CEF79C1BEC}"/>
    <dgm:cxn modelId="{FFCDE8D8-A322-492E-B71E-B36A728A3C8D}" srcId="{7CEF86E7-A859-4F57-9986-47E74983B5D8}" destId="{BCAE66C1-E397-4143-A219-82DC9616CDB6}" srcOrd="2" destOrd="0" parTransId="{E30BFFE4-2B13-4513-BFD4-1D3EAA4E9A61}" sibTransId="{4F9B4C9D-F00C-4C68-BBFB-37107A06DC3E}"/>
    <dgm:cxn modelId="{40A27DEF-FE09-437F-9BBC-426B931329D3}" srcId="{7CEF86E7-A859-4F57-9986-47E74983B5D8}" destId="{00D4B30D-8ED0-4A33-9759-AA94AA831668}" srcOrd="1" destOrd="0" parTransId="{30568128-10D3-43C4-A2AE-3B02BDBAFFC7}" sibTransId="{0A54CFC8-B686-407D-AC0D-D34F26489D7A}"/>
    <dgm:cxn modelId="{B6F6FE13-4F66-4324-81F0-CF90BAE4473C}" type="presOf" srcId="{F4FBD16F-E826-4D2A-B15F-AC0C8649C1AE}" destId="{579ABBC9-8505-417D-9228-87ABFE22FE68}" srcOrd="0" destOrd="0" presId="urn:microsoft.com/office/officeart/2005/8/layout/vList5"/>
    <dgm:cxn modelId="{27720DF7-A184-46B4-8A6F-D132C7D010C3}" type="presOf" srcId="{7CEF86E7-A859-4F57-9986-47E74983B5D8}" destId="{A5B0C0F0-BCBA-48CC-9EB0-987A42562C59}" srcOrd="0" destOrd="0" presId="urn:microsoft.com/office/officeart/2005/8/layout/vList5"/>
    <dgm:cxn modelId="{968678A0-1756-4C2E-8AF1-F59E7D7233A9}" srcId="{BCAE66C1-E397-4143-A219-82DC9616CDB6}" destId="{C40B9B8D-70FD-4B2D-9C7F-140734BC4C05}" srcOrd="0" destOrd="0" parTransId="{155F9076-38A6-4BB1-8ED4-6E2E174ED63E}" sibTransId="{E010F6DD-73F5-4C99-8EC9-41C2713EF033}"/>
    <dgm:cxn modelId="{AF81006C-FA96-493F-A2AB-547A49B7985F}" type="presOf" srcId="{F15BD349-28CF-4020-AF28-E87B4B52D496}" destId="{015CDF75-72B8-42E8-9010-48D07241D3CE}" srcOrd="0" destOrd="0" presId="urn:microsoft.com/office/officeart/2005/8/layout/vList5"/>
    <dgm:cxn modelId="{B4DA5D52-02ED-42E9-AB69-F411843C021E}" type="presOf" srcId="{00D4B30D-8ED0-4A33-9759-AA94AA831668}" destId="{2F3DCD06-205B-4AFA-BC1E-01676C1E3D6E}" srcOrd="0" destOrd="0" presId="urn:microsoft.com/office/officeart/2005/8/layout/vList5"/>
    <dgm:cxn modelId="{97E5BD2E-6728-419C-B42D-1BCF73A1EB36}" srcId="{F4FBD16F-E826-4D2A-B15F-AC0C8649C1AE}" destId="{DC5A739A-F7F9-478C-B967-03F405059205}" srcOrd="0" destOrd="0" parTransId="{0DD2B997-FB1B-465D-AA63-A75CD27C4D56}" sibTransId="{E49022EA-786F-4C7D-9EFC-51AB81D814FB}"/>
    <dgm:cxn modelId="{73983F9A-DE4B-4D74-92A0-433017534234}" srcId="{7CEF86E7-A859-4F57-9986-47E74983B5D8}" destId="{F15BD349-28CF-4020-AF28-E87B4B52D496}" srcOrd="0" destOrd="0" parTransId="{5B20CBB3-EA25-471D-A072-2581002A7604}" sibTransId="{4998FA90-AE03-4CE1-9D28-C875C35CE120}"/>
    <dgm:cxn modelId="{1295AEF1-AB1F-4C01-B505-CA0966A06948}" type="presOf" srcId="{43BA00AD-17E8-41B9-9D7C-46301C28586E}" destId="{9F9A9199-F24D-4CD8-BF27-06F2D1014616}" srcOrd="0" destOrd="0" presId="urn:microsoft.com/office/officeart/2005/8/layout/vList5"/>
    <dgm:cxn modelId="{2DFB5C6E-4139-4B4B-A085-22F7EE60DB48}" srcId="{F15BD349-28CF-4020-AF28-E87B4B52D496}" destId="{A615345F-47D6-480C-834A-6D70A893B40A}" srcOrd="0" destOrd="0" parTransId="{99479A49-DCAE-4BC5-B134-1FA58446671A}" sibTransId="{4576AF8C-99F6-4A74-AD0F-3962AD540A71}"/>
    <dgm:cxn modelId="{AB6D118D-C273-4471-8D0C-D233640804CB}" type="presParOf" srcId="{A5B0C0F0-BCBA-48CC-9EB0-987A42562C59}" destId="{CE9C764C-42EB-452E-9951-C5F590FAB1CE}" srcOrd="0" destOrd="0" presId="urn:microsoft.com/office/officeart/2005/8/layout/vList5"/>
    <dgm:cxn modelId="{56328B8D-FFEE-4336-B4EA-C4A5A5363AB4}" type="presParOf" srcId="{CE9C764C-42EB-452E-9951-C5F590FAB1CE}" destId="{015CDF75-72B8-42E8-9010-48D07241D3CE}" srcOrd="0" destOrd="0" presId="urn:microsoft.com/office/officeart/2005/8/layout/vList5"/>
    <dgm:cxn modelId="{2ABD8678-AE86-42A7-9E5D-26B2EFF50643}" type="presParOf" srcId="{CE9C764C-42EB-452E-9951-C5F590FAB1CE}" destId="{BDC239D3-7647-43D8-8EA0-F7AB11CF4D3A}" srcOrd="1" destOrd="0" presId="urn:microsoft.com/office/officeart/2005/8/layout/vList5"/>
    <dgm:cxn modelId="{652F67C2-5BF2-4426-B29D-BA953DA256DA}" type="presParOf" srcId="{A5B0C0F0-BCBA-48CC-9EB0-987A42562C59}" destId="{995B1907-9811-4120-9B7C-2E70CC9387BE}" srcOrd="1" destOrd="0" presId="urn:microsoft.com/office/officeart/2005/8/layout/vList5"/>
    <dgm:cxn modelId="{DBC60823-C6C2-4DE9-AAB9-C8A3D79DA585}" type="presParOf" srcId="{A5B0C0F0-BCBA-48CC-9EB0-987A42562C59}" destId="{77FABAE5-E8B0-486B-867D-E1051674DD1E}" srcOrd="2" destOrd="0" presId="urn:microsoft.com/office/officeart/2005/8/layout/vList5"/>
    <dgm:cxn modelId="{545CEDDD-8A0C-4F2C-B1F8-20C67A5D6B34}" type="presParOf" srcId="{77FABAE5-E8B0-486B-867D-E1051674DD1E}" destId="{2F3DCD06-205B-4AFA-BC1E-01676C1E3D6E}" srcOrd="0" destOrd="0" presId="urn:microsoft.com/office/officeart/2005/8/layout/vList5"/>
    <dgm:cxn modelId="{A4E96DE0-CFD8-414C-96E2-182BD3F98D4D}" type="presParOf" srcId="{77FABAE5-E8B0-486B-867D-E1051674DD1E}" destId="{9F9A9199-F24D-4CD8-BF27-06F2D1014616}" srcOrd="1" destOrd="0" presId="urn:microsoft.com/office/officeart/2005/8/layout/vList5"/>
    <dgm:cxn modelId="{04C5553E-8B77-4239-9AC8-8A43B49E759B}" type="presParOf" srcId="{A5B0C0F0-BCBA-48CC-9EB0-987A42562C59}" destId="{483439A3-D0E1-42BC-A24A-8DFF614A64D1}" srcOrd="3" destOrd="0" presId="urn:microsoft.com/office/officeart/2005/8/layout/vList5"/>
    <dgm:cxn modelId="{32947218-2578-48BB-84DB-F8AD6C9A363B}" type="presParOf" srcId="{A5B0C0F0-BCBA-48CC-9EB0-987A42562C59}" destId="{990FCEA5-D086-43D8-B266-C1D7E5C0E5A0}" srcOrd="4" destOrd="0" presId="urn:microsoft.com/office/officeart/2005/8/layout/vList5"/>
    <dgm:cxn modelId="{19B08460-2849-46FD-8A62-30DCFB59210F}" type="presParOf" srcId="{990FCEA5-D086-43D8-B266-C1D7E5C0E5A0}" destId="{DAED003F-E204-423D-B749-FED34A66B5CE}" srcOrd="0" destOrd="0" presId="urn:microsoft.com/office/officeart/2005/8/layout/vList5"/>
    <dgm:cxn modelId="{AF656D5E-17EB-4679-8B14-F93A057AAE36}" type="presParOf" srcId="{990FCEA5-D086-43D8-B266-C1D7E5C0E5A0}" destId="{123D0E3D-EA5D-459C-8933-EE9219C0934F}" srcOrd="1" destOrd="0" presId="urn:microsoft.com/office/officeart/2005/8/layout/vList5"/>
    <dgm:cxn modelId="{67ED25FA-CCEF-40FD-ABAE-5C043B528802}" type="presParOf" srcId="{A5B0C0F0-BCBA-48CC-9EB0-987A42562C59}" destId="{4D172C5F-BB2B-496F-A89B-56B304BC5BAD}" srcOrd="5" destOrd="0" presId="urn:microsoft.com/office/officeart/2005/8/layout/vList5"/>
    <dgm:cxn modelId="{1AF77C15-1C87-43ED-820B-C7421E0D03BB}" type="presParOf" srcId="{A5B0C0F0-BCBA-48CC-9EB0-987A42562C59}" destId="{76C3394C-9259-4C11-8B56-B2D83F943AD5}" srcOrd="6" destOrd="0" presId="urn:microsoft.com/office/officeart/2005/8/layout/vList5"/>
    <dgm:cxn modelId="{206F219D-0787-4BBE-B928-CCD042C5E279}" type="presParOf" srcId="{76C3394C-9259-4C11-8B56-B2D83F943AD5}" destId="{579ABBC9-8505-417D-9228-87ABFE22FE68}" srcOrd="0" destOrd="0" presId="urn:microsoft.com/office/officeart/2005/8/layout/vList5"/>
    <dgm:cxn modelId="{2B631E80-EDD9-4AAB-BCA7-87504A1A1401}" type="presParOf" srcId="{76C3394C-9259-4C11-8B56-B2D83F943AD5}" destId="{251B3E8B-48C7-4C87-BB7C-AE160468EF0E}" srcOrd="1" destOrd="0" presId="urn:microsoft.com/office/officeart/2005/8/layout/vList5"/>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345C138-74F9-4A28-B0F3-49B2159FCD2B}" type="doc">
      <dgm:prSet loTypeId="urn:microsoft.com/office/officeart/2005/8/layout/hList9" loCatId="list" qsTypeId="urn:microsoft.com/office/officeart/2005/8/quickstyle/simple1" qsCatId="simple" csTypeId="urn:microsoft.com/office/officeart/2005/8/colors/colorful5" csCatId="colorful" phldr="1"/>
      <dgm:spPr/>
      <dgm:t>
        <a:bodyPr/>
        <a:lstStyle/>
        <a:p>
          <a:endParaRPr lang="es-ES"/>
        </a:p>
      </dgm:t>
    </dgm:pt>
    <dgm:pt modelId="{ECC354A1-FCEE-4896-92A9-49700EFDEA25}">
      <dgm:prSet phldrT="[Texto]"/>
      <dgm:spPr/>
      <dgm:t>
        <a:bodyPr/>
        <a:lstStyle/>
        <a:p>
          <a:r>
            <a:rPr lang="es-ES" b="1" dirty="0" smtClean="0">
              <a:solidFill>
                <a:schemeClr val="tx1"/>
              </a:solidFill>
            </a:rPr>
            <a:t>17,5%</a:t>
          </a:r>
          <a:endParaRPr lang="es-ES" b="1" dirty="0">
            <a:solidFill>
              <a:schemeClr val="tx1"/>
            </a:solidFill>
          </a:endParaRPr>
        </a:p>
      </dgm:t>
    </dgm:pt>
    <dgm:pt modelId="{A5254155-1E8B-4F0B-B489-B4E73E3E0BFC}" type="parTrans" cxnId="{17E023DB-49CF-49B5-85A2-F30FA1A89285}">
      <dgm:prSet/>
      <dgm:spPr/>
      <dgm:t>
        <a:bodyPr/>
        <a:lstStyle/>
        <a:p>
          <a:endParaRPr lang="es-ES">
            <a:solidFill>
              <a:schemeClr val="tx1"/>
            </a:solidFill>
          </a:endParaRPr>
        </a:p>
      </dgm:t>
    </dgm:pt>
    <dgm:pt modelId="{B5DC007D-D211-4082-88B2-B1A6AD3DFF39}" type="sibTrans" cxnId="{17E023DB-49CF-49B5-85A2-F30FA1A89285}">
      <dgm:prSet/>
      <dgm:spPr/>
      <dgm:t>
        <a:bodyPr/>
        <a:lstStyle/>
        <a:p>
          <a:endParaRPr lang="es-ES">
            <a:solidFill>
              <a:schemeClr val="tx1"/>
            </a:solidFill>
          </a:endParaRPr>
        </a:p>
      </dgm:t>
    </dgm:pt>
    <dgm:pt modelId="{9780F704-B9E1-4D62-BB85-A20BBB1C5ED2}">
      <dgm:prSet phldrT="[Texto]"/>
      <dgm:spPr/>
      <dgm:t>
        <a:bodyPr/>
        <a:lstStyle/>
        <a:p>
          <a:r>
            <a:rPr lang="es-ES" dirty="0" smtClean="0">
              <a:solidFill>
                <a:schemeClr val="tx1"/>
              </a:solidFill>
            </a:rPr>
            <a:t>Sector industrial</a:t>
          </a:r>
          <a:endParaRPr lang="es-ES" dirty="0">
            <a:solidFill>
              <a:schemeClr val="tx1"/>
            </a:solidFill>
          </a:endParaRPr>
        </a:p>
      </dgm:t>
    </dgm:pt>
    <dgm:pt modelId="{61697C83-85AF-4A71-AF7D-E739D3D2D287}" type="parTrans" cxnId="{AD643345-FF79-4D19-A14A-5A652D7A1C57}">
      <dgm:prSet/>
      <dgm:spPr/>
      <dgm:t>
        <a:bodyPr/>
        <a:lstStyle/>
        <a:p>
          <a:endParaRPr lang="es-ES">
            <a:solidFill>
              <a:schemeClr val="tx1"/>
            </a:solidFill>
          </a:endParaRPr>
        </a:p>
      </dgm:t>
    </dgm:pt>
    <dgm:pt modelId="{FF2FF73C-583F-4CC3-AB33-C06C5F0B16C8}" type="sibTrans" cxnId="{AD643345-FF79-4D19-A14A-5A652D7A1C57}">
      <dgm:prSet/>
      <dgm:spPr/>
      <dgm:t>
        <a:bodyPr/>
        <a:lstStyle/>
        <a:p>
          <a:endParaRPr lang="es-ES">
            <a:solidFill>
              <a:schemeClr val="tx1"/>
            </a:solidFill>
          </a:endParaRPr>
        </a:p>
      </dgm:t>
    </dgm:pt>
    <dgm:pt modelId="{002DF2CF-4B20-41CB-81BC-1E19EE4B58A4}">
      <dgm:prSet phldrT="[Texto]"/>
      <dgm:spPr/>
      <dgm:t>
        <a:bodyPr/>
        <a:lstStyle/>
        <a:p>
          <a:r>
            <a:rPr lang="es-ES" b="1" dirty="0" smtClean="0">
              <a:solidFill>
                <a:schemeClr val="tx1"/>
              </a:solidFill>
            </a:rPr>
            <a:t>10%</a:t>
          </a:r>
          <a:endParaRPr lang="es-ES" b="1" dirty="0">
            <a:solidFill>
              <a:schemeClr val="tx1"/>
            </a:solidFill>
          </a:endParaRPr>
        </a:p>
      </dgm:t>
    </dgm:pt>
    <dgm:pt modelId="{EEBBF84D-E068-4780-A2A6-A94177712ECF}" type="parTrans" cxnId="{AAA93013-BA6D-435A-B9A5-F23017D1B807}">
      <dgm:prSet/>
      <dgm:spPr/>
      <dgm:t>
        <a:bodyPr/>
        <a:lstStyle/>
        <a:p>
          <a:endParaRPr lang="es-ES">
            <a:solidFill>
              <a:schemeClr val="tx1"/>
            </a:solidFill>
          </a:endParaRPr>
        </a:p>
      </dgm:t>
    </dgm:pt>
    <dgm:pt modelId="{50E0EF4B-AD60-4787-8DF5-8EA3A2EF5322}" type="sibTrans" cxnId="{AAA93013-BA6D-435A-B9A5-F23017D1B807}">
      <dgm:prSet/>
      <dgm:spPr/>
      <dgm:t>
        <a:bodyPr/>
        <a:lstStyle/>
        <a:p>
          <a:endParaRPr lang="es-ES">
            <a:solidFill>
              <a:schemeClr val="tx1"/>
            </a:solidFill>
          </a:endParaRPr>
        </a:p>
      </dgm:t>
    </dgm:pt>
    <dgm:pt modelId="{92426304-7B12-47D6-9FC7-2FCD96D9315F}">
      <dgm:prSet phldrT="[Texto]"/>
      <dgm:spPr/>
      <dgm:t>
        <a:bodyPr/>
        <a:lstStyle/>
        <a:p>
          <a:r>
            <a:rPr lang="es-ES" dirty="0" smtClean="0">
              <a:solidFill>
                <a:schemeClr val="tx1"/>
              </a:solidFill>
            </a:rPr>
            <a:t>Resto de sectores</a:t>
          </a:r>
          <a:endParaRPr lang="es-ES" dirty="0">
            <a:solidFill>
              <a:schemeClr val="tx1"/>
            </a:solidFill>
          </a:endParaRPr>
        </a:p>
      </dgm:t>
    </dgm:pt>
    <dgm:pt modelId="{07310E41-1EDA-46F5-8232-CD4045B2F916}" type="parTrans" cxnId="{25FF491B-4A4A-4809-9CE9-D47B58BB847B}">
      <dgm:prSet/>
      <dgm:spPr/>
      <dgm:t>
        <a:bodyPr/>
        <a:lstStyle/>
        <a:p>
          <a:endParaRPr lang="es-ES">
            <a:solidFill>
              <a:schemeClr val="tx1"/>
            </a:solidFill>
          </a:endParaRPr>
        </a:p>
      </dgm:t>
    </dgm:pt>
    <dgm:pt modelId="{DF902EBA-EC05-40A7-A384-C4900699E622}" type="sibTrans" cxnId="{25FF491B-4A4A-4809-9CE9-D47B58BB847B}">
      <dgm:prSet/>
      <dgm:spPr/>
      <dgm:t>
        <a:bodyPr/>
        <a:lstStyle/>
        <a:p>
          <a:endParaRPr lang="es-ES">
            <a:solidFill>
              <a:schemeClr val="tx1"/>
            </a:solidFill>
          </a:endParaRPr>
        </a:p>
      </dgm:t>
    </dgm:pt>
    <dgm:pt modelId="{35D9F3AB-991F-4D2A-AEE5-5601E1D3F04B}" type="pres">
      <dgm:prSet presAssocID="{2345C138-74F9-4A28-B0F3-49B2159FCD2B}" presName="list" presStyleCnt="0">
        <dgm:presLayoutVars>
          <dgm:dir/>
          <dgm:animLvl val="lvl"/>
        </dgm:presLayoutVars>
      </dgm:prSet>
      <dgm:spPr/>
      <dgm:t>
        <a:bodyPr/>
        <a:lstStyle/>
        <a:p>
          <a:endParaRPr lang="es-ES"/>
        </a:p>
      </dgm:t>
    </dgm:pt>
    <dgm:pt modelId="{E99B4CB6-5730-4E6F-A55B-FA586CC74318}" type="pres">
      <dgm:prSet presAssocID="{ECC354A1-FCEE-4896-92A9-49700EFDEA25}" presName="posSpace" presStyleCnt="0"/>
      <dgm:spPr/>
    </dgm:pt>
    <dgm:pt modelId="{024AB00B-EB0D-49E8-B79D-AACBBBE371B1}" type="pres">
      <dgm:prSet presAssocID="{ECC354A1-FCEE-4896-92A9-49700EFDEA25}" presName="vertFlow" presStyleCnt="0"/>
      <dgm:spPr/>
    </dgm:pt>
    <dgm:pt modelId="{28449504-90E5-4304-9D58-C8B3258CFA6C}" type="pres">
      <dgm:prSet presAssocID="{ECC354A1-FCEE-4896-92A9-49700EFDEA25}" presName="topSpace" presStyleCnt="0"/>
      <dgm:spPr/>
    </dgm:pt>
    <dgm:pt modelId="{9845C75E-2D3E-421E-8560-5ACA43822554}" type="pres">
      <dgm:prSet presAssocID="{ECC354A1-FCEE-4896-92A9-49700EFDEA25}" presName="firstComp" presStyleCnt="0"/>
      <dgm:spPr/>
    </dgm:pt>
    <dgm:pt modelId="{FE1B77BF-413B-4661-BCC5-3D77D6122D6F}" type="pres">
      <dgm:prSet presAssocID="{ECC354A1-FCEE-4896-92A9-49700EFDEA25}" presName="firstChild" presStyleLbl="bgAccFollowNode1" presStyleIdx="0" presStyleCnt="2"/>
      <dgm:spPr/>
      <dgm:t>
        <a:bodyPr/>
        <a:lstStyle/>
        <a:p>
          <a:endParaRPr lang="es-ES"/>
        </a:p>
      </dgm:t>
    </dgm:pt>
    <dgm:pt modelId="{C97A091F-8984-4610-9E65-4ECEC19DADB0}" type="pres">
      <dgm:prSet presAssocID="{ECC354A1-FCEE-4896-92A9-49700EFDEA25}" presName="firstChildTx" presStyleLbl="bgAccFollowNode1" presStyleIdx="0" presStyleCnt="2">
        <dgm:presLayoutVars>
          <dgm:bulletEnabled val="1"/>
        </dgm:presLayoutVars>
      </dgm:prSet>
      <dgm:spPr/>
      <dgm:t>
        <a:bodyPr/>
        <a:lstStyle/>
        <a:p>
          <a:endParaRPr lang="es-ES"/>
        </a:p>
      </dgm:t>
    </dgm:pt>
    <dgm:pt modelId="{626E47AA-FC8B-4A71-B827-E87FB5734F67}" type="pres">
      <dgm:prSet presAssocID="{ECC354A1-FCEE-4896-92A9-49700EFDEA25}" presName="negSpace" presStyleCnt="0"/>
      <dgm:spPr/>
    </dgm:pt>
    <dgm:pt modelId="{966E5A06-2BE8-46F4-AB6C-B99C74D83540}" type="pres">
      <dgm:prSet presAssocID="{ECC354A1-FCEE-4896-92A9-49700EFDEA25}" presName="circle" presStyleLbl="node1" presStyleIdx="0" presStyleCnt="2"/>
      <dgm:spPr/>
      <dgm:t>
        <a:bodyPr/>
        <a:lstStyle/>
        <a:p>
          <a:endParaRPr lang="es-ES"/>
        </a:p>
      </dgm:t>
    </dgm:pt>
    <dgm:pt modelId="{3FBA4C85-3B14-4B65-A059-0D6E9AA2A604}" type="pres">
      <dgm:prSet presAssocID="{B5DC007D-D211-4082-88B2-B1A6AD3DFF39}" presName="transSpace" presStyleCnt="0"/>
      <dgm:spPr/>
    </dgm:pt>
    <dgm:pt modelId="{3640DD4B-E50E-4AED-9FA3-48A919215C95}" type="pres">
      <dgm:prSet presAssocID="{002DF2CF-4B20-41CB-81BC-1E19EE4B58A4}" presName="posSpace" presStyleCnt="0"/>
      <dgm:spPr/>
    </dgm:pt>
    <dgm:pt modelId="{A9F57945-4991-4DC5-8662-50D56ED2EAD3}" type="pres">
      <dgm:prSet presAssocID="{002DF2CF-4B20-41CB-81BC-1E19EE4B58A4}" presName="vertFlow" presStyleCnt="0"/>
      <dgm:spPr/>
    </dgm:pt>
    <dgm:pt modelId="{31F5FF30-3602-47C1-97C0-6F8B7DE59351}" type="pres">
      <dgm:prSet presAssocID="{002DF2CF-4B20-41CB-81BC-1E19EE4B58A4}" presName="topSpace" presStyleCnt="0"/>
      <dgm:spPr/>
    </dgm:pt>
    <dgm:pt modelId="{20E026C4-5DCF-4DE3-8380-F5A1D52E02A3}" type="pres">
      <dgm:prSet presAssocID="{002DF2CF-4B20-41CB-81BC-1E19EE4B58A4}" presName="firstComp" presStyleCnt="0"/>
      <dgm:spPr/>
    </dgm:pt>
    <dgm:pt modelId="{4FC5FE16-3D29-4064-B46E-B9D5CC037519}" type="pres">
      <dgm:prSet presAssocID="{002DF2CF-4B20-41CB-81BC-1E19EE4B58A4}" presName="firstChild" presStyleLbl="bgAccFollowNode1" presStyleIdx="1" presStyleCnt="2"/>
      <dgm:spPr/>
      <dgm:t>
        <a:bodyPr/>
        <a:lstStyle/>
        <a:p>
          <a:endParaRPr lang="es-ES"/>
        </a:p>
      </dgm:t>
    </dgm:pt>
    <dgm:pt modelId="{804F2218-8222-425C-9B04-66064F01CBEF}" type="pres">
      <dgm:prSet presAssocID="{002DF2CF-4B20-41CB-81BC-1E19EE4B58A4}" presName="firstChildTx" presStyleLbl="bgAccFollowNode1" presStyleIdx="1" presStyleCnt="2">
        <dgm:presLayoutVars>
          <dgm:bulletEnabled val="1"/>
        </dgm:presLayoutVars>
      </dgm:prSet>
      <dgm:spPr/>
      <dgm:t>
        <a:bodyPr/>
        <a:lstStyle/>
        <a:p>
          <a:endParaRPr lang="es-ES"/>
        </a:p>
      </dgm:t>
    </dgm:pt>
    <dgm:pt modelId="{9A8B38BC-4DB7-42FF-97B1-E025050F6915}" type="pres">
      <dgm:prSet presAssocID="{002DF2CF-4B20-41CB-81BC-1E19EE4B58A4}" presName="negSpace" presStyleCnt="0"/>
      <dgm:spPr/>
    </dgm:pt>
    <dgm:pt modelId="{FBA10DD9-1C72-4C99-B6D1-D3C680E562D1}" type="pres">
      <dgm:prSet presAssocID="{002DF2CF-4B20-41CB-81BC-1E19EE4B58A4}" presName="circle" presStyleLbl="node1" presStyleIdx="1" presStyleCnt="2"/>
      <dgm:spPr/>
      <dgm:t>
        <a:bodyPr/>
        <a:lstStyle/>
        <a:p>
          <a:endParaRPr lang="es-ES"/>
        </a:p>
      </dgm:t>
    </dgm:pt>
  </dgm:ptLst>
  <dgm:cxnLst>
    <dgm:cxn modelId="{7C9600F3-850D-4315-A1B4-5DE1071FD62D}" type="presOf" srcId="{9780F704-B9E1-4D62-BB85-A20BBB1C5ED2}" destId="{FE1B77BF-413B-4661-BCC5-3D77D6122D6F}" srcOrd="0" destOrd="0" presId="urn:microsoft.com/office/officeart/2005/8/layout/hList9"/>
    <dgm:cxn modelId="{17E023DB-49CF-49B5-85A2-F30FA1A89285}" srcId="{2345C138-74F9-4A28-B0F3-49B2159FCD2B}" destId="{ECC354A1-FCEE-4896-92A9-49700EFDEA25}" srcOrd="0" destOrd="0" parTransId="{A5254155-1E8B-4F0B-B489-B4E73E3E0BFC}" sibTransId="{B5DC007D-D211-4082-88B2-B1A6AD3DFF39}"/>
    <dgm:cxn modelId="{3FAB0E30-7352-403E-AF42-386DE663C98D}" type="presOf" srcId="{92426304-7B12-47D6-9FC7-2FCD96D9315F}" destId="{4FC5FE16-3D29-4064-B46E-B9D5CC037519}" srcOrd="0" destOrd="0" presId="urn:microsoft.com/office/officeart/2005/8/layout/hList9"/>
    <dgm:cxn modelId="{8E5A69C3-2981-429D-B884-03D7E1A5EA2E}" type="presOf" srcId="{92426304-7B12-47D6-9FC7-2FCD96D9315F}" destId="{804F2218-8222-425C-9B04-66064F01CBEF}" srcOrd="1" destOrd="0" presId="urn:microsoft.com/office/officeart/2005/8/layout/hList9"/>
    <dgm:cxn modelId="{4D6DE8F5-B605-4943-9190-672F4DB1FEE4}" type="presOf" srcId="{2345C138-74F9-4A28-B0F3-49B2159FCD2B}" destId="{35D9F3AB-991F-4D2A-AEE5-5601E1D3F04B}" srcOrd="0" destOrd="0" presId="urn:microsoft.com/office/officeart/2005/8/layout/hList9"/>
    <dgm:cxn modelId="{AD643345-FF79-4D19-A14A-5A652D7A1C57}" srcId="{ECC354A1-FCEE-4896-92A9-49700EFDEA25}" destId="{9780F704-B9E1-4D62-BB85-A20BBB1C5ED2}" srcOrd="0" destOrd="0" parTransId="{61697C83-85AF-4A71-AF7D-E739D3D2D287}" sibTransId="{FF2FF73C-583F-4CC3-AB33-C06C5F0B16C8}"/>
    <dgm:cxn modelId="{737D4C5C-6681-4E7D-8A97-9F872C6B25DA}" type="presOf" srcId="{ECC354A1-FCEE-4896-92A9-49700EFDEA25}" destId="{966E5A06-2BE8-46F4-AB6C-B99C74D83540}" srcOrd="0" destOrd="0" presId="urn:microsoft.com/office/officeart/2005/8/layout/hList9"/>
    <dgm:cxn modelId="{AAA93013-BA6D-435A-B9A5-F23017D1B807}" srcId="{2345C138-74F9-4A28-B0F3-49B2159FCD2B}" destId="{002DF2CF-4B20-41CB-81BC-1E19EE4B58A4}" srcOrd="1" destOrd="0" parTransId="{EEBBF84D-E068-4780-A2A6-A94177712ECF}" sibTransId="{50E0EF4B-AD60-4787-8DF5-8EA3A2EF5322}"/>
    <dgm:cxn modelId="{21FEDCC0-ED0C-4DA0-9D7F-5C652631B37A}" type="presOf" srcId="{002DF2CF-4B20-41CB-81BC-1E19EE4B58A4}" destId="{FBA10DD9-1C72-4C99-B6D1-D3C680E562D1}" srcOrd="0" destOrd="0" presId="urn:microsoft.com/office/officeart/2005/8/layout/hList9"/>
    <dgm:cxn modelId="{25FF491B-4A4A-4809-9CE9-D47B58BB847B}" srcId="{002DF2CF-4B20-41CB-81BC-1E19EE4B58A4}" destId="{92426304-7B12-47D6-9FC7-2FCD96D9315F}" srcOrd="0" destOrd="0" parTransId="{07310E41-1EDA-46F5-8232-CD4045B2F916}" sibTransId="{DF902EBA-EC05-40A7-A384-C4900699E622}"/>
    <dgm:cxn modelId="{D2D7678F-58C1-4697-BCAB-428E0DED62C0}" type="presOf" srcId="{9780F704-B9E1-4D62-BB85-A20BBB1C5ED2}" destId="{C97A091F-8984-4610-9E65-4ECEC19DADB0}" srcOrd="1" destOrd="0" presId="urn:microsoft.com/office/officeart/2005/8/layout/hList9"/>
    <dgm:cxn modelId="{AA4E8E06-0661-4D24-BC3F-AE7A1B1EA502}" type="presParOf" srcId="{35D9F3AB-991F-4D2A-AEE5-5601E1D3F04B}" destId="{E99B4CB6-5730-4E6F-A55B-FA586CC74318}" srcOrd="0" destOrd="0" presId="urn:microsoft.com/office/officeart/2005/8/layout/hList9"/>
    <dgm:cxn modelId="{2B2D4D9E-F814-41FF-AB7F-542C31AF283B}" type="presParOf" srcId="{35D9F3AB-991F-4D2A-AEE5-5601E1D3F04B}" destId="{024AB00B-EB0D-49E8-B79D-AACBBBE371B1}" srcOrd="1" destOrd="0" presId="urn:microsoft.com/office/officeart/2005/8/layout/hList9"/>
    <dgm:cxn modelId="{D4F2010E-4840-4007-BDC3-EAE141FB8B05}" type="presParOf" srcId="{024AB00B-EB0D-49E8-B79D-AACBBBE371B1}" destId="{28449504-90E5-4304-9D58-C8B3258CFA6C}" srcOrd="0" destOrd="0" presId="urn:microsoft.com/office/officeart/2005/8/layout/hList9"/>
    <dgm:cxn modelId="{D7F6D679-1EBA-42D1-A62D-18BFFCB64235}" type="presParOf" srcId="{024AB00B-EB0D-49E8-B79D-AACBBBE371B1}" destId="{9845C75E-2D3E-421E-8560-5ACA43822554}" srcOrd="1" destOrd="0" presId="urn:microsoft.com/office/officeart/2005/8/layout/hList9"/>
    <dgm:cxn modelId="{CB67BEAE-B8B3-4641-8974-63B5A4DD82DC}" type="presParOf" srcId="{9845C75E-2D3E-421E-8560-5ACA43822554}" destId="{FE1B77BF-413B-4661-BCC5-3D77D6122D6F}" srcOrd="0" destOrd="0" presId="urn:microsoft.com/office/officeart/2005/8/layout/hList9"/>
    <dgm:cxn modelId="{46E4C5DF-4471-4E31-9822-B962A6EE3AD0}" type="presParOf" srcId="{9845C75E-2D3E-421E-8560-5ACA43822554}" destId="{C97A091F-8984-4610-9E65-4ECEC19DADB0}" srcOrd="1" destOrd="0" presId="urn:microsoft.com/office/officeart/2005/8/layout/hList9"/>
    <dgm:cxn modelId="{1A6F7713-8DBE-430E-9632-B1BE202EF3BF}" type="presParOf" srcId="{35D9F3AB-991F-4D2A-AEE5-5601E1D3F04B}" destId="{626E47AA-FC8B-4A71-B827-E87FB5734F67}" srcOrd="2" destOrd="0" presId="urn:microsoft.com/office/officeart/2005/8/layout/hList9"/>
    <dgm:cxn modelId="{0EBE0071-7631-4975-A094-B1E3AD68CE04}" type="presParOf" srcId="{35D9F3AB-991F-4D2A-AEE5-5601E1D3F04B}" destId="{966E5A06-2BE8-46F4-AB6C-B99C74D83540}" srcOrd="3" destOrd="0" presId="urn:microsoft.com/office/officeart/2005/8/layout/hList9"/>
    <dgm:cxn modelId="{7144D4F4-22E7-4260-8F1D-8D3077F8ABEC}" type="presParOf" srcId="{35D9F3AB-991F-4D2A-AEE5-5601E1D3F04B}" destId="{3FBA4C85-3B14-4B65-A059-0D6E9AA2A604}" srcOrd="4" destOrd="0" presId="urn:microsoft.com/office/officeart/2005/8/layout/hList9"/>
    <dgm:cxn modelId="{F22CA035-FE7D-49AF-8630-1420A406C8DF}" type="presParOf" srcId="{35D9F3AB-991F-4D2A-AEE5-5601E1D3F04B}" destId="{3640DD4B-E50E-4AED-9FA3-48A919215C95}" srcOrd="5" destOrd="0" presId="urn:microsoft.com/office/officeart/2005/8/layout/hList9"/>
    <dgm:cxn modelId="{41780FA5-0A2A-40DE-A282-CE08DF807929}" type="presParOf" srcId="{35D9F3AB-991F-4D2A-AEE5-5601E1D3F04B}" destId="{A9F57945-4991-4DC5-8662-50D56ED2EAD3}" srcOrd="6" destOrd="0" presId="urn:microsoft.com/office/officeart/2005/8/layout/hList9"/>
    <dgm:cxn modelId="{8F3F4E13-7F6D-4A8C-B9C1-AEBFB0097BB3}" type="presParOf" srcId="{A9F57945-4991-4DC5-8662-50D56ED2EAD3}" destId="{31F5FF30-3602-47C1-97C0-6F8B7DE59351}" srcOrd="0" destOrd="0" presId="urn:microsoft.com/office/officeart/2005/8/layout/hList9"/>
    <dgm:cxn modelId="{093CD4A3-FEA0-4C8A-91CA-83EAFFFD75C9}" type="presParOf" srcId="{A9F57945-4991-4DC5-8662-50D56ED2EAD3}" destId="{20E026C4-5DCF-4DE3-8380-F5A1D52E02A3}" srcOrd="1" destOrd="0" presId="urn:microsoft.com/office/officeart/2005/8/layout/hList9"/>
    <dgm:cxn modelId="{7773216B-051E-47BA-A08B-57C14B6732E6}" type="presParOf" srcId="{20E026C4-5DCF-4DE3-8380-F5A1D52E02A3}" destId="{4FC5FE16-3D29-4064-B46E-B9D5CC037519}" srcOrd="0" destOrd="0" presId="urn:microsoft.com/office/officeart/2005/8/layout/hList9"/>
    <dgm:cxn modelId="{8FCB8640-ECD4-43E1-9E0C-29741B39ACEB}" type="presParOf" srcId="{20E026C4-5DCF-4DE3-8380-F5A1D52E02A3}" destId="{804F2218-8222-425C-9B04-66064F01CBEF}" srcOrd="1" destOrd="0" presId="urn:microsoft.com/office/officeart/2005/8/layout/hList9"/>
    <dgm:cxn modelId="{96E51F11-B55A-4474-8F21-77C6269E2143}" type="presParOf" srcId="{35D9F3AB-991F-4D2A-AEE5-5601E1D3F04B}" destId="{9A8B38BC-4DB7-42FF-97B1-E025050F6915}" srcOrd="7" destOrd="0" presId="urn:microsoft.com/office/officeart/2005/8/layout/hList9"/>
    <dgm:cxn modelId="{E98EF477-AF3F-4733-ADE6-56B3384409B1}" type="presParOf" srcId="{35D9F3AB-991F-4D2A-AEE5-5601E1D3F04B}" destId="{FBA10DD9-1C72-4C99-B6D1-D3C680E562D1}" srcOrd="8" destOrd="0" presId="urn:microsoft.com/office/officeart/2005/8/layout/hList9"/>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176CABE-B8C3-41AF-B13D-8B18F458E111}" type="doc">
      <dgm:prSet loTypeId="urn:microsoft.com/office/officeart/2005/8/layout/hList9" loCatId="list" qsTypeId="urn:microsoft.com/office/officeart/2005/8/quickstyle/simple1" qsCatId="simple" csTypeId="urn:microsoft.com/office/officeart/2005/8/colors/colorful3" csCatId="colorful" phldr="1"/>
      <dgm:spPr/>
      <dgm:t>
        <a:bodyPr/>
        <a:lstStyle/>
        <a:p>
          <a:endParaRPr lang="es-ES"/>
        </a:p>
      </dgm:t>
    </dgm:pt>
    <dgm:pt modelId="{5580D259-8410-425B-AD75-DF64D2288E4B}">
      <dgm:prSet phldrT="[Texto]"/>
      <dgm:spPr>
        <a:solidFill>
          <a:schemeClr val="accent3">
            <a:lumMod val="90000"/>
          </a:schemeClr>
        </a:solidFill>
      </dgm:spPr>
      <dgm:t>
        <a:bodyPr/>
        <a:lstStyle/>
        <a:p>
          <a:r>
            <a:rPr lang="es-ES" dirty="0" smtClean="0">
              <a:solidFill>
                <a:schemeClr val="tx1"/>
              </a:solidFill>
            </a:rPr>
            <a:t>35%</a:t>
          </a:r>
          <a:endParaRPr lang="es-ES" dirty="0">
            <a:solidFill>
              <a:schemeClr val="tx1"/>
            </a:solidFill>
          </a:endParaRPr>
        </a:p>
      </dgm:t>
    </dgm:pt>
    <dgm:pt modelId="{D9E99817-EE7B-487C-8218-2D5DFD8B4871}" type="parTrans" cxnId="{05AD51F5-EA46-4465-B349-B01B80943F05}">
      <dgm:prSet/>
      <dgm:spPr/>
      <dgm:t>
        <a:bodyPr/>
        <a:lstStyle/>
        <a:p>
          <a:endParaRPr lang="es-ES">
            <a:solidFill>
              <a:schemeClr val="tx1"/>
            </a:solidFill>
          </a:endParaRPr>
        </a:p>
      </dgm:t>
    </dgm:pt>
    <dgm:pt modelId="{F97ED09C-0B93-4BF8-89B3-693159F50319}" type="sibTrans" cxnId="{05AD51F5-EA46-4465-B349-B01B80943F05}">
      <dgm:prSet/>
      <dgm:spPr/>
      <dgm:t>
        <a:bodyPr/>
        <a:lstStyle/>
        <a:p>
          <a:endParaRPr lang="es-ES">
            <a:solidFill>
              <a:schemeClr val="tx1"/>
            </a:solidFill>
          </a:endParaRPr>
        </a:p>
      </dgm:t>
    </dgm:pt>
    <dgm:pt modelId="{823BEDAA-D9AA-4FBD-970C-AD88A2ABB491}">
      <dgm:prSet phldrT="[Texto]" custT="1"/>
      <dgm:spPr>
        <a:solidFill>
          <a:schemeClr val="accent3">
            <a:alpha val="90000"/>
          </a:schemeClr>
        </a:solidFill>
      </dgm:spPr>
      <dgm:t>
        <a:bodyPr/>
        <a:lstStyle/>
        <a:p>
          <a:r>
            <a:rPr lang="es-ES" sz="2000" dirty="0" smtClean="0">
              <a:solidFill>
                <a:schemeClr val="tx1"/>
              </a:solidFill>
            </a:rPr>
            <a:t>Tipo general </a:t>
          </a:r>
          <a:endParaRPr lang="es-ES" sz="2000" dirty="0">
            <a:solidFill>
              <a:schemeClr val="tx1"/>
            </a:solidFill>
          </a:endParaRPr>
        </a:p>
      </dgm:t>
    </dgm:pt>
    <dgm:pt modelId="{40ECD5E7-C7E3-4FBA-8AD8-A98AE02AD1CC}" type="parTrans" cxnId="{067BE5FC-E380-4420-AF3D-B24C8D62A324}">
      <dgm:prSet/>
      <dgm:spPr/>
      <dgm:t>
        <a:bodyPr/>
        <a:lstStyle/>
        <a:p>
          <a:endParaRPr lang="es-ES">
            <a:solidFill>
              <a:schemeClr val="tx1"/>
            </a:solidFill>
          </a:endParaRPr>
        </a:p>
      </dgm:t>
    </dgm:pt>
    <dgm:pt modelId="{07C0025C-803B-45EE-9892-AECEDC8E44E1}" type="sibTrans" cxnId="{067BE5FC-E380-4420-AF3D-B24C8D62A324}">
      <dgm:prSet/>
      <dgm:spPr/>
      <dgm:t>
        <a:bodyPr/>
        <a:lstStyle/>
        <a:p>
          <a:endParaRPr lang="es-ES">
            <a:solidFill>
              <a:schemeClr val="tx1"/>
            </a:solidFill>
          </a:endParaRPr>
        </a:p>
      </dgm:t>
    </dgm:pt>
    <dgm:pt modelId="{F0152260-B725-4498-93E2-78B0801A397E}">
      <dgm:prSet phldrT="[Texto]"/>
      <dgm:spPr>
        <a:solidFill>
          <a:schemeClr val="bg2">
            <a:lumMod val="90000"/>
          </a:schemeClr>
        </a:solidFill>
      </dgm:spPr>
      <dgm:t>
        <a:bodyPr/>
        <a:lstStyle/>
        <a:p>
          <a:r>
            <a:rPr lang="es-ES" dirty="0" smtClean="0">
              <a:solidFill>
                <a:schemeClr val="tx1"/>
              </a:solidFill>
            </a:rPr>
            <a:t>45%</a:t>
          </a:r>
          <a:endParaRPr lang="es-ES" dirty="0">
            <a:solidFill>
              <a:schemeClr val="tx1"/>
            </a:solidFill>
          </a:endParaRPr>
        </a:p>
      </dgm:t>
    </dgm:pt>
    <dgm:pt modelId="{57BADDA2-CB4B-4D93-8C3C-7C12C61EC879}" type="parTrans" cxnId="{103C857F-664C-42CD-99E0-C9E019F72E98}">
      <dgm:prSet/>
      <dgm:spPr/>
      <dgm:t>
        <a:bodyPr/>
        <a:lstStyle/>
        <a:p>
          <a:endParaRPr lang="es-ES">
            <a:solidFill>
              <a:schemeClr val="tx1"/>
            </a:solidFill>
          </a:endParaRPr>
        </a:p>
      </dgm:t>
    </dgm:pt>
    <dgm:pt modelId="{44D106FF-145A-462D-9E44-E7703E4CDA20}" type="sibTrans" cxnId="{103C857F-664C-42CD-99E0-C9E019F72E98}">
      <dgm:prSet/>
      <dgm:spPr/>
      <dgm:t>
        <a:bodyPr/>
        <a:lstStyle/>
        <a:p>
          <a:endParaRPr lang="es-ES">
            <a:solidFill>
              <a:schemeClr val="tx1"/>
            </a:solidFill>
          </a:endParaRPr>
        </a:p>
      </dgm:t>
    </dgm:pt>
    <dgm:pt modelId="{FBD53E11-30BD-4B19-BDD8-126E4FDF39E7}">
      <dgm:prSet phldrT="[Texto]" custT="1"/>
      <dgm:spPr>
        <a:solidFill>
          <a:schemeClr val="bg2">
            <a:alpha val="90000"/>
          </a:schemeClr>
        </a:solidFill>
      </dgm:spPr>
      <dgm:t>
        <a:bodyPr/>
        <a:lstStyle/>
        <a:p>
          <a:r>
            <a:rPr lang="es-ES" sz="2000" dirty="0" smtClean="0">
              <a:solidFill>
                <a:schemeClr val="tx1"/>
              </a:solidFill>
            </a:rPr>
            <a:t>Menos de 250 trabajadores</a:t>
          </a:r>
          <a:endParaRPr lang="es-ES" sz="2000" dirty="0">
            <a:solidFill>
              <a:schemeClr val="tx1"/>
            </a:solidFill>
          </a:endParaRPr>
        </a:p>
      </dgm:t>
    </dgm:pt>
    <dgm:pt modelId="{8400B065-8ADB-4789-8D92-2AFA007851AF}" type="parTrans" cxnId="{CE06C80A-1FE4-4994-9568-48F5A4E2EE63}">
      <dgm:prSet/>
      <dgm:spPr/>
      <dgm:t>
        <a:bodyPr/>
        <a:lstStyle/>
        <a:p>
          <a:endParaRPr lang="es-ES">
            <a:solidFill>
              <a:schemeClr val="tx1"/>
            </a:solidFill>
          </a:endParaRPr>
        </a:p>
      </dgm:t>
    </dgm:pt>
    <dgm:pt modelId="{A606051C-2901-4B30-93BD-697A9339CAE1}" type="sibTrans" cxnId="{CE06C80A-1FE4-4994-9568-48F5A4E2EE63}">
      <dgm:prSet/>
      <dgm:spPr/>
      <dgm:t>
        <a:bodyPr/>
        <a:lstStyle/>
        <a:p>
          <a:endParaRPr lang="es-ES">
            <a:solidFill>
              <a:schemeClr val="tx1"/>
            </a:solidFill>
          </a:endParaRPr>
        </a:p>
      </dgm:t>
    </dgm:pt>
    <dgm:pt modelId="{4B9BBAD0-D40C-460D-B950-6DCC4B222DEB}">
      <dgm:prSet phldrT="[Texto]" custT="1"/>
      <dgm:spPr>
        <a:solidFill>
          <a:schemeClr val="bg2"/>
        </a:solidFill>
      </dgm:spPr>
      <dgm:t>
        <a:bodyPr/>
        <a:lstStyle/>
        <a:p>
          <a:r>
            <a:rPr lang="es-ES" sz="2000" dirty="0" smtClean="0">
              <a:solidFill>
                <a:schemeClr val="tx1"/>
              </a:solidFill>
            </a:rPr>
            <a:t>Cifra de negocios inferior a 50 mill. €</a:t>
          </a:r>
        </a:p>
      </dgm:t>
    </dgm:pt>
    <dgm:pt modelId="{4586E84D-51B9-4F2C-BDB9-9F33FC17FE7B}" type="parTrans" cxnId="{FB3B3C8A-83CB-456F-891A-8437FFE12D88}">
      <dgm:prSet/>
      <dgm:spPr/>
      <dgm:t>
        <a:bodyPr/>
        <a:lstStyle/>
        <a:p>
          <a:endParaRPr lang="es-ES">
            <a:solidFill>
              <a:schemeClr val="tx1"/>
            </a:solidFill>
          </a:endParaRPr>
        </a:p>
      </dgm:t>
    </dgm:pt>
    <dgm:pt modelId="{596CDA23-F5BE-411D-97F1-00F45EF2B692}" type="sibTrans" cxnId="{FB3B3C8A-83CB-456F-891A-8437FFE12D88}">
      <dgm:prSet/>
      <dgm:spPr/>
      <dgm:t>
        <a:bodyPr/>
        <a:lstStyle/>
        <a:p>
          <a:endParaRPr lang="es-ES">
            <a:solidFill>
              <a:schemeClr val="tx1"/>
            </a:solidFill>
          </a:endParaRPr>
        </a:p>
      </dgm:t>
    </dgm:pt>
    <dgm:pt modelId="{C74AA515-129D-4F11-966F-4ACDCE9C3F0D}">
      <dgm:prSet/>
      <dgm:spPr>
        <a:solidFill>
          <a:schemeClr val="accent4">
            <a:lumMod val="90000"/>
          </a:schemeClr>
        </a:solidFill>
      </dgm:spPr>
      <dgm:t>
        <a:bodyPr/>
        <a:lstStyle/>
        <a:p>
          <a:r>
            <a:rPr lang="es-ES" dirty="0" smtClean="0">
              <a:solidFill>
                <a:schemeClr val="tx1"/>
              </a:solidFill>
            </a:rPr>
            <a:t>55%</a:t>
          </a:r>
          <a:endParaRPr lang="es-ES" dirty="0">
            <a:solidFill>
              <a:schemeClr val="tx1"/>
            </a:solidFill>
          </a:endParaRPr>
        </a:p>
      </dgm:t>
    </dgm:pt>
    <dgm:pt modelId="{DE7DFD46-344A-47E1-A087-3A8F52676AD6}" type="parTrans" cxnId="{C161D834-F5CA-4CD7-B3E9-A16C51205029}">
      <dgm:prSet/>
      <dgm:spPr/>
      <dgm:t>
        <a:bodyPr/>
        <a:lstStyle/>
        <a:p>
          <a:endParaRPr lang="es-ES">
            <a:solidFill>
              <a:schemeClr val="tx1"/>
            </a:solidFill>
          </a:endParaRPr>
        </a:p>
      </dgm:t>
    </dgm:pt>
    <dgm:pt modelId="{A24C7A02-4470-4DFD-B1B0-1E013805759B}" type="sibTrans" cxnId="{C161D834-F5CA-4CD7-B3E9-A16C51205029}">
      <dgm:prSet/>
      <dgm:spPr/>
      <dgm:t>
        <a:bodyPr/>
        <a:lstStyle/>
        <a:p>
          <a:endParaRPr lang="es-ES">
            <a:solidFill>
              <a:schemeClr val="tx1"/>
            </a:solidFill>
          </a:endParaRPr>
        </a:p>
      </dgm:t>
    </dgm:pt>
    <dgm:pt modelId="{07BD0D25-8C39-4D15-A6DF-7E3D608B02D6}">
      <dgm:prSet custT="1"/>
      <dgm:spPr>
        <a:solidFill>
          <a:schemeClr val="accent4">
            <a:alpha val="90000"/>
          </a:schemeClr>
        </a:solidFill>
      </dgm:spPr>
      <dgm:t>
        <a:bodyPr/>
        <a:lstStyle/>
        <a:p>
          <a:r>
            <a:rPr lang="es-ES" sz="2000" dirty="0" smtClean="0">
              <a:solidFill>
                <a:schemeClr val="tx1"/>
              </a:solidFill>
            </a:rPr>
            <a:t>Menos de 50 trabajadores</a:t>
          </a:r>
          <a:endParaRPr lang="es-ES" sz="2000" dirty="0">
            <a:solidFill>
              <a:schemeClr val="tx1"/>
            </a:solidFill>
          </a:endParaRPr>
        </a:p>
      </dgm:t>
    </dgm:pt>
    <dgm:pt modelId="{BFA006B4-C55F-4FF6-81A1-2B9172D715D6}" type="parTrans" cxnId="{198E314F-D47F-4A71-8EED-C4F98DB6781B}">
      <dgm:prSet/>
      <dgm:spPr/>
      <dgm:t>
        <a:bodyPr/>
        <a:lstStyle/>
        <a:p>
          <a:endParaRPr lang="es-ES">
            <a:solidFill>
              <a:schemeClr val="tx1"/>
            </a:solidFill>
          </a:endParaRPr>
        </a:p>
      </dgm:t>
    </dgm:pt>
    <dgm:pt modelId="{FA4F4D2C-8300-4CC3-B21E-D2BA0A10BB8C}" type="sibTrans" cxnId="{198E314F-D47F-4A71-8EED-C4F98DB6781B}">
      <dgm:prSet/>
      <dgm:spPr/>
      <dgm:t>
        <a:bodyPr/>
        <a:lstStyle/>
        <a:p>
          <a:endParaRPr lang="es-ES">
            <a:solidFill>
              <a:schemeClr val="tx1"/>
            </a:solidFill>
          </a:endParaRPr>
        </a:p>
      </dgm:t>
    </dgm:pt>
    <dgm:pt modelId="{B57FD2A9-11BF-489B-B840-2E375806A665}">
      <dgm:prSet custT="1"/>
      <dgm:spPr>
        <a:solidFill>
          <a:schemeClr val="accent4"/>
        </a:solidFill>
      </dgm:spPr>
      <dgm:t>
        <a:bodyPr/>
        <a:lstStyle/>
        <a:p>
          <a:r>
            <a:rPr lang="es-ES" sz="2000" dirty="0" smtClean="0">
              <a:solidFill>
                <a:schemeClr val="tx1"/>
              </a:solidFill>
            </a:rPr>
            <a:t>Cifra de negocios inferior a 10 mill. €</a:t>
          </a:r>
          <a:endParaRPr lang="es-ES" sz="2000" dirty="0">
            <a:solidFill>
              <a:schemeClr val="tx1"/>
            </a:solidFill>
          </a:endParaRPr>
        </a:p>
      </dgm:t>
    </dgm:pt>
    <dgm:pt modelId="{56CF18AE-4592-4AE9-9F8F-4AA4B5104540}" type="parTrans" cxnId="{BC68C39C-2D2A-4732-B769-C3781380E37E}">
      <dgm:prSet/>
      <dgm:spPr/>
      <dgm:t>
        <a:bodyPr/>
        <a:lstStyle/>
        <a:p>
          <a:endParaRPr lang="es-ES">
            <a:solidFill>
              <a:schemeClr val="tx1"/>
            </a:solidFill>
          </a:endParaRPr>
        </a:p>
      </dgm:t>
    </dgm:pt>
    <dgm:pt modelId="{4B7EF46F-173D-42B1-8342-B987AA7C903E}" type="sibTrans" cxnId="{BC68C39C-2D2A-4732-B769-C3781380E37E}">
      <dgm:prSet/>
      <dgm:spPr/>
      <dgm:t>
        <a:bodyPr/>
        <a:lstStyle/>
        <a:p>
          <a:endParaRPr lang="es-ES">
            <a:solidFill>
              <a:schemeClr val="tx1"/>
            </a:solidFill>
          </a:endParaRPr>
        </a:p>
      </dgm:t>
    </dgm:pt>
    <dgm:pt modelId="{8EBFD926-2471-4F73-9067-156E90C74E5A}" type="pres">
      <dgm:prSet presAssocID="{8176CABE-B8C3-41AF-B13D-8B18F458E111}" presName="list" presStyleCnt="0">
        <dgm:presLayoutVars>
          <dgm:dir/>
          <dgm:animLvl val="lvl"/>
        </dgm:presLayoutVars>
      </dgm:prSet>
      <dgm:spPr/>
      <dgm:t>
        <a:bodyPr/>
        <a:lstStyle/>
        <a:p>
          <a:endParaRPr lang="es-ES"/>
        </a:p>
      </dgm:t>
    </dgm:pt>
    <dgm:pt modelId="{5534D0FF-1F77-437C-AF94-FE34AD59FD80}" type="pres">
      <dgm:prSet presAssocID="{5580D259-8410-425B-AD75-DF64D2288E4B}" presName="posSpace" presStyleCnt="0"/>
      <dgm:spPr/>
    </dgm:pt>
    <dgm:pt modelId="{ABE00D6A-61C3-4C14-BDEF-40A6CFA5B15F}" type="pres">
      <dgm:prSet presAssocID="{5580D259-8410-425B-AD75-DF64D2288E4B}" presName="vertFlow" presStyleCnt="0"/>
      <dgm:spPr/>
    </dgm:pt>
    <dgm:pt modelId="{217F75C8-DEA0-4CFA-80D2-03060D784E4C}" type="pres">
      <dgm:prSet presAssocID="{5580D259-8410-425B-AD75-DF64D2288E4B}" presName="topSpace" presStyleCnt="0"/>
      <dgm:spPr/>
    </dgm:pt>
    <dgm:pt modelId="{F89DFA51-69BD-4051-9A93-ADBDA90949FF}" type="pres">
      <dgm:prSet presAssocID="{5580D259-8410-425B-AD75-DF64D2288E4B}" presName="firstComp" presStyleCnt="0"/>
      <dgm:spPr/>
    </dgm:pt>
    <dgm:pt modelId="{DDF28291-16DD-4E8C-8E85-20B52AB36891}" type="pres">
      <dgm:prSet presAssocID="{5580D259-8410-425B-AD75-DF64D2288E4B}" presName="firstChild" presStyleLbl="bgAccFollowNode1" presStyleIdx="0" presStyleCnt="5"/>
      <dgm:spPr/>
      <dgm:t>
        <a:bodyPr/>
        <a:lstStyle/>
        <a:p>
          <a:endParaRPr lang="es-ES"/>
        </a:p>
      </dgm:t>
    </dgm:pt>
    <dgm:pt modelId="{31B063F7-72B0-4411-B23D-96D2E49D3362}" type="pres">
      <dgm:prSet presAssocID="{5580D259-8410-425B-AD75-DF64D2288E4B}" presName="firstChildTx" presStyleLbl="bgAccFollowNode1" presStyleIdx="0" presStyleCnt="5">
        <dgm:presLayoutVars>
          <dgm:bulletEnabled val="1"/>
        </dgm:presLayoutVars>
      </dgm:prSet>
      <dgm:spPr/>
      <dgm:t>
        <a:bodyPr/>
        <a:lstStyle/>
        <a:p>
          <a:endParaRPr lang="es-ES"/>
        </a:p>
      </dgm:t>
    </dgm:pt>
    <dgm:pt modelId="{90D1C5B3-0DC2-4873-95AD-6E57C68C3413}" type="pres">
      <dgm:prSet presAssocID="{5580D259-8410-425B-AD75-DF64D2288E4B}" presName="negSpace" presStyleCnt="0"/>
      <dgm:spPr/>
    </dgm:pt>
    <dgm:pt modelId="{201B8AD5-247C-44DC-B9CF-C2A077B12EC8}" type="pres">
      <dgm:prSet presAssocID="{5580D259-8410-425B-AD75-DF64D2288E4B}" presName="circle" presStyleLbl="node1" presStyleIdx="0" presStyleCnt="3"/>
      <dgm:spPr/>
      <dgm:t>
        <a:bodyPr/>
        <a:lstStyle/>
        <a:p>
          <a:endParaRPr lang="es-ES"/>
        </a:p>
      </dgm:t>
    </dgm:pt>
    <dgm:pt modelId="{1D246159-76B4-4488-926B-AB56C4ED21B9}" type="pres">
      <dgm:prSet presAssocID="{F97ED09C-0B93-4BF8-89B3-693159F50319}" presName="transSpace" presStyleCnt="0"/>
      <dgm:spPr/>
    </dgm:pt>
    <dgm:pt modelId="{FF793759-F0B5-4D20-A676-78C7A3B66AB8}" type="pres">
      <dgm:prSet presAssocID="{F0152260-B725-4498-93E2-78B0801A397E}" presName="posSpace" presStyleCnt="0"/>
      <dgm:spPr/>
    </dgm:pt>
    <dgm:pt modelId="{3198CE84-25DC-4BA0-81E4-F199335B2C90}" type="pres">
      <dgm:prSet presAssocID="{F0152260-B725-4498-93E2-78B0801A397E}" presName="vertFlow" presStyleCnt="0"/>
      <dgm:spPr/>
    </dgm:pt>
    <dgm:pt modelId="{FEBBB5BC-C8A3-4EE5-A336-DE300895526B}" type="pres">
      <dgm:prSet presAssocID="{F0152260-B725-4498-93E2-78B0801A397E}" presName="topSpace" presStyleCnt="0"/>
      <dgm:spPr/>
    </dgm:pt>
    <dgm:pt modelId="{DFE7D4BD-82E3-416C-99B6-0E1CC8ECB939}" type="pres">
      <dgm:prSet presAssocID="{F0152260-B725-4498-93E2-78B0801A397E}" presName="firstComp" presStyleCnt="0"/>
      <dgm:spPr/>
    </dgm:pt>
    <dgm:pt modelId="{855ACFCA-5FBA-450D-90D9-13E67BC16DA0}" type="pres">
      <dgm:prSet presAssocID="{F0152260-B725-4498-93E2-78B0801A397E}" presName="firstChild" presStyleLbl="bgAccFollowNode1" presStyleIdx="1" presStyleCnt="5"/>
      <dgm:spPr/>
      <dgm:t>
        <a:bodyPr/>
        <a:lstStyle/>
        <a:p>
          <a:endParaRPr lang="es-ES"/>
        </a:p>
      </dgm:t>
    </dgm:pt>
    <dgm:pt modelId="{363F6E04-005D-4F3B-A308-E2502E4AA84F}" type="pres">
      <dgm:prSet presAssocID="{F0152260-B725-4498-93E2-78B0801A397E}" presName="firstChildTx" presStyleLbl="bgAccFollowNode1" presStyleIdx="1" presStyleCnt="5">
        <dgm:presLayoutVars>
          <dgm:bulletEnabled val="1"/>
        </dgm:presLayoutVars>
      </dgm:prSet>
      <dgm:spPr/>
      <dgm:t>
        <a:bodyPr/>
        <a:lstStyle/>
        <a:p>
          <a:endParaRPr lang="es-ES"/>
        </a:p>
      </dgm:t>
    </dgm:pt>
    <dgm:pt modelId="{DF452E04-1801-4663-8726-E0BD4EDE5B3D}" type="pres">
      <dgm:prSet presAssocID="{4B9BBAD0-D40C-460D-B950-6DCC4B222DEB}" presName="comp" presStyleCnt="0"/>
      <dgm:spPr/>
    </dgm:pt>
    <dgm:pt modelId="{810A8D36-D2DC-4DAA-9F7C-1F571A51C3AC}" type="pres">
      <dgm:prSet presAssocID="{4B9BBAD0-D40C-460D-B950-6DCC4B222DEB}" presName="child" presStyleLbl="bgAccFollowNode1" presStyleIdx="2" presStyleCnt="5"/>
      <dgm:spPr/>
      <dgm:t>
        <a:bodyPr/>
        <a:lstStyle/>
        <a:p>
          <a:endParaRPr lang="es-ES"/>
        </a:p>
      </dgm:t>
    </dgm:pt>
    <dgm:pt modelId="{2B8D4541-4E1F-4CC2-B4E4-E02E1381ECEC}" type="pres">
      <dgm:prSet presAssocID="{4B9BBAD0-D40C-460D-B950-6DCC4B222DEB}" presName="childTx" presStyleLbl="bgAccFollowNode1" presStyleIdx="2" presStyleCnt="5">
        <dgm:presLayoutVars>
          <dgm:bulletEnabled val="1"/>
        </dgm:presLayoutVars>
      </dgm:prSet>
      <dgm:spPr/>
      <dgm:t>
        <a:bodyPr/>
        <a:lstStyle/>
        <a:p>
          <a:endParaRPr lang="es-ES"/>
        </a:p>
      </dgm:t>
    </dgm:pt>
    <dgm:pt modelId="{25CD8784-A4EF-4077-A24A-8ACC8B78C68E}" type="pres">
      <dgm:prSet presAssocID="{F0152260-B725-4498-93E2-78B0801A397E}" presName="negSpace" presStyleCnt="0"/>
      <dgm:spPr/>
    </dgm:pt>
    <dgm:pt modelId="{C1A8F5D8-0CFE-407E-879E-3BEB1D711638}" type="pres">
      <dgm:prSet presAssocID="{F0152260-B725-4498-93E2-78B0801A397E}" presName="circle" presStyleLbl="node1" presStyleIdx="1" presStyleCnt="3"/>
      <dgm:spPr/>
      <dgm:t>
        <a:bodyPr/>
        <a:lstStyle/>
        <a:p>
          <a:endParaRPr lang="es-ES"/>
        </a:p>
      </dgm:t>
    </dgm:pt>
    <dgm:pt modelId="{609F7825-4298-45D1-B94C-4D8063E14848}" type="pres">
      <dgm:prSet presAssocID="{44D106FF-145A-462D-9E44-E7703E4CDA20}" presName="transSpace" presStyleCnt="0"/>
      <dgm:spPr/>
    </dgm:pt>
    <dgm:pt modelId="{8F759138-2572-4E0C-87ED-92DA7D294E19}" type="pres">
      <dgm:prSet presAssocID="{C74AA515-129D-4F11-966F-4ACDCE9C3F0D}" presName="posSpace" presStyleCnt="0"/>
      <dgm:spPr/>
    </dgm:pt>
    <dgm:pt modelId="{83608790-0126-4EF3-AA17-5F8508974650}" type="pres">
      <dgm:prSet presAssocID="{C74AA515-129D-4F11-966F-4ACDCE9C3F0D}" presName="vertFlow" presStyleCnt="0"/>
      <dgm:spPr/>
    </dgm:pt>
    <dgm:pt modelId="{6D405578-8C7D-47A6-A910-BE709C1365BD}" type="pres">
      <dgm:prSet presAssocID="{C74AA515-129D-4F11-966F-4ACDCE9C3F0D}" presName="topSpace" presStyleCnt="0"/>
      <dgm:spPr/>
    </dgm:pt>
    <dgm:pt modelId="{7D0120A8-76D7-425C-A2F5-72363FDDE733}" type="pres">
      <dgm:prSet presAssocID="{C74AA515-129D-4F11-966F-4ACDCE9C3F0D}" presName="firstComp" presStyleCnt="0"/>
      <dgm:spPr/>
    </dgm:pt>
    <dgm:pt modelId="{3167690E-A58C-421F-BAA1-0AEF1D2FBEFA}" type="pres">
      <dgm:prSet presAssocID="{C74AA515-129D-4F11-966F-4ACDCE9C3F0D}" presName="firstChild" presStyleLbl="bgAccFollowNode1" presStyleIdx="3" presStyleCnt="5"/>
      <dgm:spPr/>
      <dgm:t>
        <a:bodyPr/>
        <a:lstStyle/>
        <a:p>
          <a:endParaRPr lang="es-ES"/>
        </a:p>
      </dgm:t>
    </dgm:pt>
    <dgm:pt modelId="{4E1CFD18-2F8E-4E4D-A726-24180EEE5C66}" type="pres">
      <dgm:prSet presAssocID="{C74AA515-129D-4F11-966F-4ACDCE9C3F0D}" presName="firstChildTx" presStyleLbl="bgAccFollowNode1" presStyleIdx="3" presStyleCnt="5">
        <dgm:presLayoutVars>
          <dgm:bulletEnabled val="1"/>
        </dgm:presLayoutVars>
      </dgm:prSet>
      <dgm:spPr/>
      <dgm:t>
        <a:bodyPr/>
        <a:lstStyle/>
        <a:p>
          <a:endParaRPr lang="es-ES"/>
        </a:p>
      </dgm:t>
    </dgm:pt>
    <dgm:pt modelId="{8906A0D3-C972-4F1F-85F5-60131BF050A1}" type="pres">
      <dgm:prSet presAssocID="{B57FD2A9-11BF-489B-B840-2E375806A665}" presName="comp" presStyleCnt="0"/>
      <dgm:spPr/>
    </dgm:pt>
    <dgm:pt modelId="{6CA8F490-96FB-4AF3-99E1-DCF228F545C3}" type="pres">
      <dgm:prSet presAssocID="{B57FD2A9-11BF-489B-B840-2E375806A665}" presName="child" presStyleLbl="bgAccFollowNode1" presStyleIdx="4" presStyleCnt="5"/>
      <dgm:spPr/>
      <dgm:t>
        <a:bodyPr/>
        <a:lstStyle/>
        <a:p>
          <a:endParaRPr lang="es-ES"/>
        </a:p>
      </dgm:t>
    </dgm:pt>
    <dgm:pt modelId="{46D3FDED-E5A9-4826-A9F1-56632F09F9F9}" type="pres">
      <dgm:prSet presAssocID="{B57FD2A9-11BF-489B-B840-2E375806A665}" presName="childTx" presStyleLbl="bgAccFollowNode1" presStyleIdx="4" presStyleCnt="5">
        <dgm:presLayoutVars>
          <dgm:bulletEnabled val="1"/>
        </dgm:presLayoutVars>
      </dgm:prSet>
      <dgm:spPr/>
      <dgm:t>
        <a:bodyPr/>
        <a:lstStyle/>
        <a:p>
          <a:endParaRPr lang="es-ES"/>
        </a:p>
      </dgm:t>
    </dgm:pt>
    <dgm:pt modelId="{946AA4B2-3C44-47C5-ABDE-C04981790022}" type="pres">
      <dgm:prSet presAssocID="{C74AA515-129D-4F11-966F-4ACDCE9C3F0D}" presName="negSpace" presStyleCnt="0"/>
      <dgm:spPr/>
    </dgm:pt>
    <dgm:pt modelId="{4F83CE4C-CE3A-4E44-8455-5EFCB6268251}" type="pres">
      <dgm:prSet presAssocID="{C74AA515-129D-4F11-966F-4ACDCE9C3F0D}" presName="circle" presStyleLbl="node1" presStyleIdx="2" presStyleCnt="3"/>
      <dgm:spPr/>
      <dgm:t>
        <a:bodyPr/>
        <a:lstStyle/>
        <a:p>
          <a:endParaRPr lang="es-ES"/>
        </a:p>
      </dgm:t>
    </dgm:pt>
  </dgm:ptLst>
  <dgm:cxnLst>
    <dgm:cxn modelId="{A3699629-943A-4A9A-BF9B-B1754B8C0A59}" type="presOf" srcId="{07BD0D25-8C39-4D15-A6DF-7E3D608B02D6}" destId="{3167690E-A58C-421F-BAA1-0AEF1D2FBEFA}" srcOrd="0" destOrd="0" presId="urn:microsoft.com/office/officeart/2005/8/layout/hList9"/>
    <dgm:cxn modelId="{52ECEDF7-03C3-47D9-AF14-18E12A17CB06}" type="presOf" srcId="{F0152260-B725-4498-93E2-78B0801A397E}" destId="{C1A8F5D8-0CFE-407E-879E-3BEB1D711638}" srcOrd="0" destOrd="0" presId="urn:microsoft.com/office/officeart/2005/8/layout/hList9"/>
    <dgm:cxn modelId="{C161D834-F5CA-4CD7-B3E9-A16C51205029}" srcId="{8176CABE-B8C3-41AF-B13D-8B18F458E111}" destId="{C74AA515-129D-4F11-966F-4ACDCE9C3F0D}" srcOrd="2" destOrd="0" parTransId="{DE7DFD46-344A-47E1-A087-3A8F52676AD6}" sibTransId="{A24C7A02-4470-4DFD-B1B0-1E013805759B}"/>
    <dgm:cxn modelId="{6AA6E550-EBCF-4F66-87C5-3B40182EAAE0}" type="presOf" srcId="{FBD53E11-30BD-4B19-BDD8-126E4FDF39E7}" destId="{363F6E04-005D-4F3B-A308-E2502E4AA84F}" srcOrd="1" destOrd="0" presId="urn:microsoft.com/office/officeart/2005/8/layout/hList9"/>
    <dgm:cxn modelId="{948627E0-7783-4991-83E9-FC99200D244F}" type="presOf" srcId="{B57FD2A9-11BF-489B-B840-2E375806A665}" destId="{6CA8F490-96FB-4AF3-99E1-DCF228F545C3}" srcOrd="0" destOrd="0" presId="urn:microsoft.com/office/officeart/2005/8/layout/hList9"/>
    <dgm:cxn modelId="{FD85C105-2F7D-43A6-B215-FB771C4194FB}" type="presOf" srcId="{FBD53E11-30BD-4B19-BDD8-126E4FDF39E7}" destId="{855ACFCA-5FBA-450D-90D9-13E67BC16DA0}" srcOrd="0" destOrd="0" presId="urn:microsoft.com/office/officeart/2005/8/layout/hList9"/>
    <dgm:cxn modelId="{067BE5FC-E380-4420-AF3D-B24C8D62A324}" srcId="{5580D259-8410-425B-AD75-DF64D2288E4B}" destId="{823BEDAA-D9AA-4FBD-970C-AD88A2ABB491}" srcOrd="0" destOrd="0" parTransId="{40ECD5E7-C7E3-4FBA-8AD8-A98AE02AD1CC}" sibTransId="{07C0025C-803B-45EE-9892-AECEDC8E44E1}"/>
    <dgm:cxn modelId="{BC68C39C-2D2A-4732-B769-C3781380E37E}" srcId="{C74AA515-129D-4F11-966F-4ACDCE9C3F0D}" destId="{B57FD2A9-11BF-489B-B840-2E375806A665}" srcOrd="1" destOrd="0" parTransId="{56CF18AE-4592-4AE9-9F8F-4AA4B5104540}" sibTransId="{4B7EF46F-173D-42B1-8342-B987AA7C903E}"/>
    <dgm:cxn modelId="{B03DDE45-8C31-4568-A0D0-1B60B90C2C16}" type="presOf" srcId="{823BEDAA-D9AA-4FBD-970C-AD88A2ABB491}" destId="{DDF28291-16DD-4E8C-8E85-20B52AB36891}" srcOrd="0" destOrd="0" presId="urn:microsoft.com/office/officeart/2005/8/layout/hList9"/>
    <dgm:cxn modelId="{93471317-D594-436A-9DE7-F8ECEEA945B9}" type="presOf" srcId="{07BD0D25-8C39-4D15-A6DF-7E3D608B02D6}" destId="{4E1CFD18-2F8E-4E4D-A726-24180EEE5C66}" srcOrd="1" destOrd="0" presId="urn:microsoft.com/office/officeart/2005/8/layout/hList9"/>
    <dgm:cxn modelId="{CBF5075E-8C6A-44F3-AF48-2E8D65D8D26E}" type="presOf" srcId="{5580D259-8410-425B-AD75-DF64D2288E4B}" destId="{201B8AD5-247C-44DC-B9CF-C2A077B12EC8}" srcOrd="0" destOrd="0" presId="urn:microsoft.com/office/officeart/2005/8/layout/hList9"/>
    <dgm:cxn modelId="{05AD51F5-EA46-4465-B349-B01B80943F05}" srcId="{8176CABE-B8C3-41AF-B13D-8B18F458E111}" destId="{5580D259-8410-425B-AD75-DF64D2288E4B}" srcOrd="0" destOrd="0" parTransId="{D9E99817-EE7B-487C-8218-2D5DFD8B4871}" sibTransId="{F97ED09C-0B93-4BF8-89B3-693159F50319}"/>
    <dgm:cxn modelId="{1248100E-F10C-47A5-BDA7-C2E5174FE093}" type="presOf" srcId="{8176CABE-B8C3-41AF-B13D-8B18F458E111}" destId="{8EBFD926-2471-4F73-9067-156E90C74E5A}" srcOrd="0" destOrd="0" presId="urn:microsoft.com/office/officeart/2005/8/layout/hList9"/>
    <dgm:cxn modelId="{198E314F-D47F-4A71-8EED-C4F98DB6781B}" srcId="{C74AA515-129D-4F11-966F-4ACDCE9C3F0D}" destId="{07BD0D25-8C39-4D15-A6DF-7E3D608B02D6}" srcOrd="0" destOrd="0" parTransId="{BFA006B4-C55F-4FF6-81A1-2B9172D715D6}" sibTransId="{FA4F4D2C-8300-4CC3-B21E-D2BA0A10BB8C}"/>
    <dgm:cxn modelId="{103C857F-664C-42CD-99E0-C9E019F72E98}" srcId="{8176CABE-B8C3-41AF-B13D-8B18F458E111}" destId="{F0152260-B725-4498-93E2-78B0801A397E}" srcOrd="1" destOrd="0" parTransId="{57BADDA2-CB4B-4D93-8C3C-7C12C61EC879}" sibTransId="{44D106FF-145A-462D-9E44-E7703E4CDA20}"/>
    <dgm:cxn modelId="{926AACEC-4164-43BD-91D6-FC993D46B0D5}" type="presOf" srcId="{C74AA515-129D-4F11-966F-4ACDCE9C3F0D}" destId="{4F83CE4C-CE3A-4E44-8455-5EFCB6268251}" srcOrd="0" destOrd="0" presId="urn:microsoft.com/office/officeart/2005/8/layout/hList9"/>
    <dgm:cxn modelId="{FB3B3C8A-83CB-456F-891A-8437FFE12D88}" srcId="{F0152260-B725-4498-93E2-78B0801A397E}" destId="{4B9BBAD0-D40C-460D-B950-6DCC4B222DEB}" srcOrd="1" destOrd="0" parTransId="{4586E84D-51B9-4F2C-BDB9-9F33FC17FE7B}" sibTransId="{596CDA23-F5BE-411D-97F1-00F45EF2B692}"/>
    <dgm:cxn modelId="{5A2D43CA-6683-4D9A-ABD6-732F1200DCBD}" type="presOf" srcId="{4B9BBAD0-D40C-460D-B950-6DCC4B222DEB}" destId="{810A8D36-D2DC-4DAA-9F7C-1F571A51C3AC}" srcOrd="0" destOrd="0" presId="urn:microsoft.com/office/officeart/2005/8/layout/hList9"/>
    <dgm:cxn modelId="{0EBDEBC5-5926-4D3D-B01F-939F7FAFEA2D}" type="presOf" srcId="{4B9BBAD0-D40C-460D-B950-6DCC4B222DEB}" destId="{2B8D4541-4E1F-4CC2-B4E4-E02E1381ECEC}" srcOrd="1" destOrd="0" presId="urn:microsoft.com/office/officeart/2005/8/layout/hList9"/>
    <dgm:cxn modelId="{4AD10755-9943-422B-9E75-282B2684146B}" type="presOf" srcId="{B57FD2A9-11BF-489B-B840-2E375806A665}" destId="{46D3FDED-E5A9-4826-A9F1-56632F09F9F9}" srcOrd="1" destOrd="0" presId="urn:microsoft.com/office/officeart/2005/8/layout/hList9"/>
    <dgm:cxn modelId="{CE06C80A-1FE4-4994-9568-48F5A4E2EE63}" srcId="{F0152260-B725-4498-93E2-78B0801A397E}" destId="{FBD53E11-30BD-4B19-BDD8-126E4FDF39E7}" srcOrd="0" destOrd="0" parTransId="{8400B065-8ADB-4789-8D92-2AFA007851AF}" sibTransId="{A606051C-2901-4B30-93BD-697A9339CAE1}"/>
    <dgm:cxn modelId="{38EC8827-075A-47A3-9A6F-C97F5B6ACE16}" type="presOf" srcId="{823BEDAA-D9AA-4FBD-970C-AD88A2ABB491}" destId="{31B063F7-72B0-4411-B23D-96D2E49D3362}" srcOrd="1" destOrd="0" presId="urn:microsoft.com/office/officeart/2005/8/layout/hList9"/>
    <dgm:cxn modelId="{032F4016-2E11-42EA-905A-38F58ECF8E42}" type="presParOf" srcId="{8EBFD926-2471-4F73-9067-156E90C74E5A}" destId="{5534D0FF-1F77-437C-AF94-FE34AD59FD80}" srcOrd="0" destOrd="0" presId="urn:microsoft.com/office/officeart/2005/8/layout/hList9"/>
    <dgm:cxn modelId="{F925AC6F-0681-47D7-97A9-12CF465AE075}" type="presParOf" srcId="{8EBFD926-2471-4F73-9067-156E90C74E5A}" destId="{ABE00D6A-61C3-4C14-BDEF-40A6CFA5B15F}" srcOrd="1" destOrd="0" presId="urn:microsoft.com/office/officeart/2005/8/layout/hList9"/>
    <dgm:cxn modelId="{7A453D66-4F3B-430B-B3B1-7A042B7D1552}" type="presParOf" srcId="{ABE00D6A-61C3-4C14-BDEF-40A6CFA5B15F}" destId="{217F75C8-DEA0-4CFA-80D2-03060D784E4C}" srcOrd="0" destOrd="0" presId="urn:microsoft.com/office/officeart/2005/8/layout/hList9"/>
    <dgm:cxn modelId="{FBC060A9-DB28-488A-BDF4-875E6A217B70}" type="presParOf" srcId="{ABE00D6A-61C3-4C14-BDEF-40A6CFA5B15F}" destId="{F89DFA51-69BD-4051-9A93-ADBDA90949FF}" srcOrd="1" destOrd="0" presId="urn:microsoft.com/office/officeart/2005/8/layout/hList9"/>
    <dgm:cxn modelId="{EE3910C4-BCD7-43F5-919F-3E282742441A}" type="presParOf" srcId="{F89DFA51-69BD-4051-9A93-ADBDA90949FF}" destId="{DDF28291-16DD-4E8C-8E85-20B52AB36891}" srcOrd="0" destOrd="0" presId="urn:microsoft.com/office/officeart/2005/8/layout/hList9"/>
    <dgm:cxn modelId="{06088619-E0E2-45E8-B5D8-6615B9FEF983}" type="presParOf" srcId="{F89DFA51-69BD-4051-9A93-ADBDA90949FF}" destId="{31B063F7-72B0-4411-B23D-96D2E49D3362}" srcOrd="1" destOrd="0" presId="urn:microsoft.com/office/officeart/2005/8/layout/hList9"/>
    <dgm:cxn modelId="{81CA5FDA-D465-460E-A5B0-472F15C2D368}" type="presParOf" srcId="{8EBFD926-2471-4F73-9067-156E90C74E5A}" destId="{90D1C5B3-0DC2-4873-95AD-6E57C68C3413}" srcOrd="2" destOrd="0" presId="urn:microsoft.com/office/officeart/2005/8/layout/hList9"/>
    <dgm:cxn modelId="{B20D492C-784C-464D-B2BF-A03E1B550811}" type="presParOf" srcId="{8EBFD926-2471-4F73-9067-156E90C74E5A}" destId="{201B8AD5-247C-44DC-B9CF-C2A077B12EC8}" srcOrd="3" destOrd="0" presId="urn:microsoft.com/office/officeart/2005/8/layout/hList9"/>
    <dgm:cxn modelId="{A2C01828-A22A-42BA-BF62-588A88760AB1}" type="presParOf" srcId="{8EBFD926-2471-4F73-9067-156E90C74E5A}" destId="{1D246159-76B4-4488-926B-AB56C4ED21B9}" srcOrd="4" destOrd="0" presId="urn:microsoft.com/office/officeart/2005/8/layout/hList9"/>
    <dgm:cxn modelId="{07B5394D-F777-46F9-ADE9-FFF4FF11CB6B}" type="presParOf" srcId="{8EBFD926-2471-4F73-9067-156E90C74E5A}" destId="{FF793759-F0B5-4D20-A676-78C7A3B66AB8}" srcOrd="5" destOrd="0" presId="urn:microsoft.com/office/officeart/2005/8/layout/hList9"/>
    <dgm:cxn modelId="{78DC7CEE-3C17-4D01-9CA1-D09C9AE2E595}" type="presParOf" srcId="{8EBFD926-2471-4F73-9067-156E90C74E5A}" destId="{3198CE84-25DC-4BA0-81E4-F199335B2C90}" srcOrd="6" destOrd="0" presId="urn:microsoft.com/office/officeart/2005/8/layout/hList9"/>
    <dgm:cxn modelId="{8FFAD4FE-6F5B-4900-B3AC-8401A7C8284A}" type="presParOf" srcId="{3198CE84-25DC-4BA0-81E4-F199335B2C90}" destId="{FEBBB5BC-C8A3-4EE5-A336-DE300895526B}" srcOrd="0" destOrd="0" presId="urn:microsoft.com/office/officeart/2005/8/layout/hList9"/>
    <dgm:cxn modelId="{2F653012-4138-4544-B7CC-AF563D6FDFE9}" type="presParOf" srcId="{3198CE84-25DC-4BA0-81E4-F199335B2C90}" destId="{DFE7D4BD-82E3-416C-99B6-0E1CC8ECB939}" srcOrd="1" destOrd="0" presId="urn:microsoft.com/office/officeart/2005/8/layout/hList9"/>
    <dgm:cxn modelId="{B6510146-A033-4AAF-B51C-8D298B453FEF}" type="presParOf" srcId="{DFE7D4BD-82E3-416C-99B6-0E1CC8ECB939}" destId="{855ACFCA-5FBA-450D-90D9-13E67BC16DA0}" srcOrd="0" destOrd="0" presId="urn:microsoft.com/office/officeart/2005/8/layout/hList9"/>
    <dgm:cxn modelId="{03807A9C-5BE3-43B6-84D2-CFE9A3C82E53}" type="presParOf" srcId="{DFE7D4BD-82E3-416C-99B6-0E1CC8ECB939}" destId="{363F6E04-005D-4F3B-A308-E2502E4AA84F}" srcOrd="1" destOrd="0" presId="urn:microsoft.com/office/officeart/2005/8/layout/hList9"/>
    <dgm:cxn modelId="{C2571374-0BAB-4161-BBD0-F5F0B765D41F}" type="presParOf" srcId="{3198CE84-25DC-4BA0-81E4-F199335B2C90}" destId="{DF452E04-1801-4663-8726-E0BD4EDE5B3D}" srcOrd="2" destOrd="0" presId="urn:microsoft.com/office/officeart/2005/8/layout/hList9"/>
    <dgm:cxn modelId="{6ABCCCA7-43B6-4B5F-AD87-A8AC2AF530B4}" type="presParOf" srcId="{DF452E04-1801-4663-8726-E0BD4EDE5B3D}" destId="{810A8D36-D2DC-4DAA-9F7C-1F571A51C3AC}" srcOrd="0" destOrd="0" presId="urn:microsoft.com/office/officeart/2005/8/layout/hList9"/>
    <dgm:cxn modelId="{706D0D08-CCDD-4EFB-A773-2F7A702EF088}" type="presParOf" srcId="{DF452E04-1801-4663-8726-E0BD4EDE5B3D}" destId="{2B8D4541-4E1F-4CC2-B4E4-E02E1381ECEC}" srcOrd="1" destOrd="0" presId="urn:microsoft.com/office/officeart/2005/8/layout/hList9"/>
    <dgm:cxn modelId="{6296C2BA-3492-499C-A91E-4E540D303640}" type="presParOf" srcId="{8EBFD926-2471-4F73-9067-156E90C74E5A}" destId="{25CD8784-A4EF-4077-A24A-8ACC8B78C68E}" srcOrd="7" destOrd="0" presId="urn:microsoft.com/office/officeart/2005/8/layout/hList9"/>
    <dgm:cxn modelId="{527C2A54-C867-4DCE-BD82-7979B1EED223}" type="presParOf" srcId="{8EBFD926-2471-4F73-9067-156E90C74E5A}" destId="{C1A8F5D8-0CFE-407E-879E-3BEB1D711638}" srcOrd="8" destOrd="0" presId="urn:microsoft.com/office/officeart/2005/8/layout/hList9"/>
    <dgm:cxn modelId="{1B6672CD-3049-4136-B626-8DF23866A1C3}" type="presParOf" srcId="{8EBFD926-2471-4F73-9067-156E90C74E5A}" destId="{609F7825-4298-45D1-B94C-4D8063E14848}" srcOrd="9" destOrd="0" presId="urn:microsoft.com/office/officeart/2005/8/layout/hList9"/>
    <dgm:cxn modelId="{0BE7A0B8-3C3D-41F6-BB27-7DEE8AA1556A}" type="presParOf" srcId="{8EBFD926-2471-4F73-9067-156E90C74E5A}" destId="{8F759138-2572-4E0C-87ED-92DA7D294E19}" srcOrd="10" destOrd="0" presId="urn:microsoft.com/office/officeart/2005/8/layout/hList9"/>
    <dgm:cxn modelId="{F42E5210-5513-428C-838C-5F4F79FE7441}" type="presParOf" srcId="{8EBFD926-2471-4F73-9067-156E90C74E5A}" destId="{83608790-0126-4EF3-AA17-5F8508974650}" srcOrd="11" destOrd="0" presId="urn:microsoft.com/office/officeart/2005/8/layout/hList9"/>
    <dgm:cxn modelId="{3CEF719F-EF4B-4237-A099-33B468F1E41A}" type="presParOf" srcId="{83608790-0126-4EF3-AA17-5F8508974650}" destId="{6D405578-8C7D-47A6-A910-BE709C1365BD}" srcOrd="0" destOrd="0" presId="urn:microsoft.com/office/officeart/2005/8/layout/hList9"/>
    <dgm:cxn modelId="{FAFD1627-0F35-42FC-9B34-B58BC973DADC}" type="presParOf" srcId="{83608790-0126-4EF3-AA17-5F8508974650}" destId="{7D0120A8-76D7-425C-A2F5-72363FDDE733}" srcOrd="1" destOrd="0" presId="urn:microsoft.com/office/officeart/2005/8/layout/hList9"/>
    <dgm:cxn modelId="{5C712345-4C26-47DA-9EFE-174E76AA5972}" type="presParOf" srcId="{7D0120A8-76D7-425C-A2F5-72363FDDE733}" destId="{3167690E-A58C-421F-BAA1-0AEF1D2FBEFA}" srcOrd="0" destOrd="0" presId="urn:microsoft.com/office/officeart/2005/8/layout/hList9"/>
    <dgm:cxn modelId="{E31176A8-484C-48DC-BDBE-35DAFA8E30D4}" type="presParOf" srcId="{7D0120A8-76D7-425C-A2F5-72363FDDE733}" destId="{4E1CFD18-2F8E-4E4D-A726-24180EEE5C66}" srcOrd="1" destOrd="0" presId="urn:microsoft.com/office/officeart/2005/8/layout/hList9"/>
    <dgm:cxn modelId="{699AC314-4DE5-42C0-B18D-14D0FD042CBD}" type="presParOf" srcId="{83608790-0126-4EF3-AA17-5F8508974650}" destId="{8906A0D3-C972-4F1F-85F5-60131BF050A1}" srcOrd="2" destOrd="0" presId="urn:microsoft.com/office/officeart/2005/8/layout/hList9"/>
    <dgm:cxn modelId="{1BC31EFE-69A2-47AE-998B-88BE31EF2BB9}" type="presParOf" srcId="{8906A0D3-C972-4F1F-85F5-60131BF050A1}" destId="{6CA8F490-96FB-4AF3-99E1-DCF228F545C3}" srcOrd="0" destOrd="0" presId="urn:microsoft.com/office/officeart/2005/8/layout/hList9"/>
    <dgm:cxn modelId="{F282E573-11C4-46B7-BA7C-FCE253021BA0}" type="presParOf" srcId="{8906A0D3-C972-4F1F-85F5-60131BF050A1}" destId="{46D3FDED-E5A9-4826-A9F1-56632F09F9F9}" srcOrd="1" destOrd="0" presId="urn:microsoft.com/office/officeart/2005/8/layout/hList9"/>
    <dgm:cxn modelId="{598BC052-38F5-4239-B7B6-EA9CF5750BB8}" type="presParOf" srcId="{8EBFD926-2471-4F73-9067-156E90C74E5A}" destId="{946AA4B2-3C44-47C5-ABDE-C04981790022}" srcOrd="12" destOrd="0" presId="urn:microsoft.com/office/officeart/2005/8/layout/hList9"/>
    <dgm:cxn modelId="{22D449DE-CD61-47F5-A530-18F7F7E811D7}" type="presParOf" srcId="{8EBFD926-2471-4F73-9067-156E90C74E5A}" destId="{4F83CE4C-CE3A-4E44-8455-5EFCB6268251}" srcOrd="13" destOrd="0" presId="urn:microsoft.com/office/officeart/2005/8/layout/hList9"/>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B502716-133A-459D-9132-1878703E2A8F}">
      <dsp:nvSpPr>
        <dsp:cNvPr id="0" name=""/>
        <dsp:cNvSpPr/>
      </dsp:nvSpPr>
      <dsp:spPr>
        <a:xfrm>
          <a:off x="0" y="18210"/>
          <a:ext cx="4788531" cy="1317566"/>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just" defTabSz="1066800">
            <a:lnSpc>
              <a:spcPct val="90000"/>
            </a:lnSpc>
            <a:spcBef>
              <a:spcPct val="0"/>
            </a:spcBef>
            <a:spcAft>
              <a:spcPct val="35000"/>
            </a:spcAft>
          </a:pPr>
          <a:r>
            <a:rPr lang="es-ES" sz="2400" b="0" kern="1200" dirty="0" smtClean="0">
              <a:solidFill>
                <a:schemeClr val="tx1"/>
              </a:solidFill>
            </a:rPr>
            <a:t>Directamente relacionados y afectos a las actividades de I+D.</a:t>
          </a:r>
          <a:endParaRPr lang="es-ES" sz="2400" b="0" kern="1200" dirty="0">
            <a:solidFill>
              <a:schemeClr val="tx1"/>
            </a:solidFill>
          </a:endParaRPr>
        </a:p>
      </dsp:txBody>
      <dsp:txXfrm>
        <a:off x="0" y="18210"/>
        <a:ext cx="4788531" cy="1317566"/>
      </dsp:txXfrm>
    </dsp:sp>
    <dsp:sp modelId="{72F312D7-BB32-405D-BDAC-BF4FB7AA0EC6}">
      <dsp:nvSpPr>
        <dsp:cNvPr id="0" name=""/>
        <dsp:cNvSpPr/>
      </dsp:nvSpPr>
      <dsp:spPr>
        <a:xfrm>
          <a:off x="0" y="1373216"/>
          <a:ext cx="4788531" cy="1317566"/>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s-ES" sz="2400" b="0" kern="1200" dirty="0" smtClean="0">
              <a:solidFill>
                <a:schemeClr val="tx1"/>
              </a:solidFill>
            </a:rPr>
            <a:t>Deben constar específicamente individualizados por proyectos. </a:t>
          </a:r>
          <a:endParaRPr lang="es-ES" sz="2400" b="0" kern="1200" dirty="0">
            <a:solidFill>
              <a:schemeClr val="tx1"/>
            </a:solidFill>
          </a:endParaRPr>
        </a:p>
      </dsp:txBody>
      <dsp:txXfrm>
        <a:off x="0" y="1373216"/>
        <a:ext cx="4788531" cy="1317566"/>
      </dsp:txXfrm>
    </dsp:sp>
    <dsp:sp modelId="{8D318959-88F2-425D-BEDB-891F45C8D404}">
      <dsp:nvSpPr>
        <dsp:cNvPr id="0" name=""/>
        <dsp:cNvSpPr/>
      </dsp:nvSpPr>
      <dsp:spPr>
        <a:xfrm>
          <a:off x="0" y="2728223"/>
          <a:ext cx="4788531" cy="1317566"/>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s-ES" sz="2400" b="0" kern="1200" dirty="0" smtClean="0">
              <a:solidFill>
                <a:schemeClr val="tx1"/>
              </a:solidFill>
            </a:rPr>
            <a:t>Correspondientes a actividades efectuadas en España o en cualquier Estado miembro de la UE o del EEE. </a:t>
          </a:r>
          <a:endParaRPr lang="es-ES" sz="2400" b="0" kern="1200" dirty="0">
            <a:solidFill>
              <a:schemeClr val="tx1"/>
            </a:solidFill>
          </a:endParaRPr>
        </a:p>
      </dsp:txBody>
      <dsp:txXfrm>
        <a:off x="0" y="2728223"/>
        <a:ext cx="4788531" cy="1317566"/>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B502716-133A-459D-9132-1878703E2A8F}">
      <dsp:nvSpPr>
        <dsp:cNvPr id="0" name=""/>
        <dsp:cNvSpPr/>
      </dsp:nvSpPr>
      <dsp:spPr>
        <a:xfrm>
          <a:off x="0" y="18210"/>
          <a:ext cx="4788531" cy="1317566"/>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just" defTabSz="1066800">
            <a:lnSpc>
              <a:spcPct val="90000"/>
            </a:lnSpc>
            <a:spcBef>
              <a:spcPct val="0"/>
            </a:spcBef>
            <a:spcAft>
              <a:spcPct val="35000"/>
            </a:spcAft>
          </a:pPr>
          <a:r>
            <a:rPr lang="es-ES" sz="2400" b="0" kern="1200" dirty="0" smtClean="0">
              <a:solidFill>
                <a:schemeClr val="tx1"/>
              </a:solidFill>
            </a:rPr>
            <a:t>Directamente relacionados a las actividades de IT.</a:t>
          </a:r>
          <a:endParaRPr lang="es-ES" sz="2400" b="0" kern="1200" dirty="0">
            <a:solidFill>
              <a:schemeClr val="tx1"/>
            </a:solidFill>
          </a:endParaRPr>
        </a:p>
      </dsp:txBody>
      <dsp:txXfrm>
        <a:off x="0" y="18210"/>
        <a:ext cx="4788531" cy="1317566"/>
      </dsp:txXfrm>
    </dsp:sp>
    <dsp:sp modelId="{72F312D7-BB32-405D-BDAC-BF4FB7AA0EC6}">
      <dsp:nvSpPr>
        <dsp:cNvPr id="0" name=""/>
        <dsp:cNvSpPr/>
      </dsp:nvSpPr>
      <dsp:spPr>
        <a:xfrm>
          <a:off x="0" y="1373216"/>
          <a:ext cx="4788531" cy="1317566"/>
        </a:xfrm>
        <a:prstGeom prst="roundRect">
          <a:avLst/>
        </a:prstGeom>
        <a:solidFill>
          <a:schemeClr val="accent3">
            <a:hueOff val="4797892"/>
            <a:satOff val="-11203"/>
            <a:lumOff val="-127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s-ES" sz="2400" b="0" kern="1200" dirty="0" smtClean="0">
              <a:solidFill>
                <a:schemeClr val="tx1"/>
              </a:solidFill>
            </a:rPr>
            <a:t>Deben constar específicamente individualizados por proyectos. </a:t>
          </a:r>
          <a:endParaRPr lang="es-ES" sz="2400" b="0" kern="1200" dirty="0">
            <a:solidFill>
              <a:schemeClr val="tx1"/>
            </a:solidFill>
          </a:endParaRPr>
        </a:p>
      </dsp:txBody>
      <dsp:txXfrm>
        <a:off x="0" y="1373216"/>
        <a:ext cx="4788531" cy="1317566"/>
      </dsp:txXfrm>
    </dsp:sp>
    <dsp:sp modelId="{8D318959-88F2-425D-BEDB-891F45C8D404}">
      <dsp:nvSpPr>
        <dsp:cNvPr id="0" name=""/>
        <dsp:cNvSpPr/>
      </dsp:nvSpPr>
      <dsp:spPr>
        <a:xfrm>
          <a:off x="0" y="2728223"/>
          <a:ext cx="4788531" cy="1317566"/>
        </a:xfrm>
        <a:prstGeom prst="roundRect">
          <a:avLst/>
        </a:prstGeom>
        <a:solidFill>
          <a:schemeClr val="accent3">
            <a:hueOff val="9595785"/>
            <a:satOff val="-22405"/>
            <a:lumOff val="-2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s-ES" sz="2400" b="0" kern="1200" dirty="0" smtClean="0">
              <a:solidFill>
                <a:schemeClr val="tx1"/>
              </a:solidFill>
            </a:rPr>
            <a:t>Correspondientes a actividades efectuadas en España o en cualquier Estado miembro de la UE o del EEE. </a:t>
          </a:r>
          <a:endParaRPr lang="es-ES" sz="2400" b="0" kern="1200" dirty="0">
            <a:solidFill>
              <a:schemeClr val="tx1"/>
            </a:solidFill>
          </a:endParaRPr>
        </a:p>
      </dsp:txBody>
      <dsp:txXfrm>
        <a:off x="0" y="2728223"/>
        <a:ext cx="4788531" cy="1317566"/>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C94E91B-72EB-4206-92FF-F84BBADC200F}">
      <dsp:nvSpPr>
        <dsp:cNvPr id="0" name=""/>
        <dsp:cNvSpPr/>
      </dsp:nvSpPr>
      <dsp:spPr>
        <a:xfrm>
          <a:off x="1134" y="62771"/>
          <a:ext cx="1503256" cy="1503256"/>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s-ES" sz="2400" kern="1200" dirty="0" smtClean="0"/>
            <a:t>I+D</a:t>
          </a:r>
        </a:p>
        <a:p>
          <a:pPr lvl="0" algn="ctr" defTabSz="1066800">
            <a:lnSpc>
              <a:spcPct val="90000"/>
            </a:lnSpc>
            <a:spcBef>
              <a:spcPct val="0"/>
            </a:spcBef>
            <a:spcAft>
              <a:spcPct val="35000"/>
            </a:spcAft>
          </a:pPr>
          <a:r>
            <a:rPr lang="es-ES" sz="2400" kern="1200" dirty="0" smtClean="0"/>
            <a:t>156.500</a:t>
          </a:r>
          <a:endParaRPr lang="es-ES" sz="2400" kern="1200" dirty="0"/>
        </a:p>
      </dsp:txBody>
      <dsp:txXfrm>
        <a:off x="1134" y="62771"/>
        <a:ext cx="1503256" cy="1503256"/>
      </dsp:txXfrm>
    </dsp:sp>
    <dsp:sp modelId="{05258158-8E70-497C-84FC-F1D21BFEF439}">
      <dsp:nvSpPr>
        <dsp:cNvPr id="0" name=""/>
        <dsp:cNvSpPr/>
      </dsp:nvSpPr>
      <dsp:spPr>
        <a:xfrm>
          <a:off x="1626454" y="378455"/>
          <a:ext cx="871888" cy="871888"/>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s-ES" sz="2400" kern="1200" dirty="0"/>
        </a:p>
      </dsp:txBody>
      <dsp:txXfrm>
        <a:off x="1626454" y="378455"/>
        <a:ext cx="871888" cy="871888"/>
      </dsp:txXfrm>
    </dsp:sp>
    <dsp:sp modelId="{BA5A22D0-57F9-4B8C-BB3E-7E8371216DCB}">
      <dsp:nvSpPr>
        <dsp:cNvPr id="0" name=""/>
        <dsp:cNvSpPr/>
      </dsp:nvSpPr>
      <dsp:spPr>
        <a:xfrm>
          <a:off x="2620407" y="62771"/>
          <a:ext cx="1503256" cy="1503256"/>
        </a:xfrm>
        <a:prstGeom prst="ellipse">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s-ES" sz="2400" kern="1200" dirty="0" smtClean="0"/>
            <a:t>IT</a:t>
          </a:r>
        </a:p>
        <a:p>
          <a:pPr lvl="0" algn="ctr" defTabSz="1066800">
            <a:lnSpc>
              <a:spcPct val="90000"/>
            </a:lnSpc>
            <a:spcBef>
              <a:spcPct val="0"/>
            </a:spcBef>
            <a:spcAft>
              <a:spcPct val="35000"/>
            </a:spcAft>
          </a:pPr>
          <a:r>
            <a:rPr lang="es-ES" sz="2400" kern="1200" dirty="0" smtClean="0"/>
            <a:t>14.400</a:t>
          </a:r>
          <a:endParaRPr lang="es-ES" sz="2400" kern="1200" dirty="0"/>
        </a:p>
      </dsp:txBody>
      <dsp:txXfrm>
        <a:off x="2620407" y="62771"/>
        <a:ext cx="1503256" cy="1503256"/>
      </dsp:txXfrm>
    </dsp:sp>
    <dsp:sp modelId="{0549E1F4-944E-4812-8242-426F5004B510}">
      <dsp:nvSpPr>
        <dsp:cNvPr id="0" name=""/>
        <dsp:cNvSpPr/>
      </dsp:nvSpPr>
      <dsp:spPr>
        <a:xfrm>
          <a:off x="4245728" y="378455"/>
          <a:ext cx="871888" cy="871888"/>
        </a:xfrm>
        <a:prstGeom prst="mathEqual">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s-ES" sz="2400" kern="1200" dirty="0"/>
        </a:p>
      </dsp:txBody>
      <dsp:txXfrm>
        <a:off x="4245728" y="378455"/>
        <a:ext cx="871888" cy="871888"/>
      </dsp:txXfrm>
    </dsp:sp>
    <dsp:sp modelId="{1A786186-6739-485D-A19B-6FEAA6F9E435}">
      <dsp:nvSpPr>
        <dsp:cNvPr id="0" name=""/>
        <dsp:cNvSpPr/>
      </dsp:nvSpPr>
      <dsp:spPr>
        <a:xfrm>
          <a:off x="5239681" y="62771"/>
          <a:ext cx="1503256" cy="1503256"/>
        </a:xfrm>
        <a:prstGeom prst="ellipse">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s-ES" sz="2400" kern="1200" dirty="0" smtClean="0"/>
            <a:t>170.900</a:t>
          </a:r>
          <a:endParaRPr lang="es-ES" sz="2400" kern="1200" dirty="0"/>
        </a:p>
      </dsp:txBody>
      <dsp:txXfrm>
        <a:off x="5239681" y="62771"/>
        <a:ext cx="1503256" cy="1503256"/>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C94E91B-72EB-4206-92FF-F84BBADC200F}">
      <dsp:nvSpPr>
        <dsp:cNvPr id="0" name=""/>
        <dsp:cNvSpPr/>
      </dsp:nvSpPr>
      <dsp:spPr>
        <a:xfrm>
          <a:off x="1134" y="62771"/>
          <a:ext cx="1503256" cy="1503256"/>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s-ES" sz="2400" kern="1200" dirty="0" smtClean="0"/>
            <a:t>I+D</a:t>
          </a:r>
        </a:p>
        <a:p>
          <a:pPr lvl="0" algn="ctr" defTabSz="1066800">
            <a:lnSpc>
              <a:spcPct val="90000"/>
            </a:lnSpc>
            <a:spcBef>
              <a:spcPct val="0"/>
            </a:spcBef>
            <a:spcAft>
              <a:spcPct val="35000"/>
            </a:spcAft>
          </a:pPr>
          <a:r>
            <a:rPr lang="es-ES" sz="2400" kern="1200" dirty="0" smtClean="0"/>
            <a:t>298.500</a:t>
          </a:r>
          <a:endParaRPr lang="es-ES" sz="2400" kern="1200" dirty="0"/>
        </a:p>
      </dsp:txBody>
      <dsp:txXfrm>
        <a:off x="1134" y="62771"/>
        <a:ext cx="1503256" cy="1503256"/>
      </dsp:txXfrm>
    </dsp:sp>
    <dsp:sp modelId="{05258158-8E70-497C-84FC-F1D21BFEF439}">
      <dsp:nvSpPr>
        <dsp:cNvPr id="0" name=""/>
        <dsp:cNvSpPr/>
      </dsp:nvSpPr>
      <dsp:spPr>
        <a:xfrm>
          <a:off x="1626454" y="378455"/>
          <a:ext cx="871888" cy="871888"/>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s-ES" sz="2400" kern="1200" dirty="0"/>
        </a:p>
      </dsp:txBody>
      <dsp:txXfrm>
        <a:off x="1626454" y="378455"/>
        <a:ext cx="871888" cy="871888"/>
      </dsp:txXfrm>
    </dsp:sp>
    <dsp:sp modelId="{BA5A22D0-57F9-4B8C-BB3E-7E8371216DCB}">
      <dsp:nvSpPr>
        <dsp:cNvPr id="0" name=""/>
        <dsp:cNvSpPr/>
      </dsp:nvSpPr>
      <dsp:spPr>
        <a:xfrm>
          <a:off x="2620407" y="62771"/>
          <a:ext cx="1503256" cy="1503256"/>
        </a:xfrm>
        <a:prstGeom prst="ellipse">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s-ES" sz="2400" kern="1200" dirty="0" smtClean="0"/>
            <a:t>IT</a:t>
          </a:r>
        </a:p>
        <a:p>
          <a:pPr lvl="0" algn="ctr" defTabSz="1066800">
            <a:lnSpc>
              <a:spcPct val="90000"/>
            </a:lnSpc>
            <a:spcBef>
              <a:spcPct val="0"/>
            </a:spcBef>
            <a:spcAft>
              <a:spcPct val="35000"/>
            </a:spcAft>
          </a:pPr>
          <a:r>
            <a:rPr lang="es-ES" sz="2400" kern="1200" dirty="0" smtClean="0"/>
            <a:t>54.000</a:t>
          </a:r>
          <a:endParaRPr lang="es-ES" sz="2400" kern="1200" dirty="0"/>
        </a:p>
      </dsp:txBody>
      <dsp:txXfrm>
        <a:off x="2620407" y="62771"/>
        <a:ext cx="1503256" cy="1503256"/>
      </dsp:txXfrm>
    </dsp:sp>
    <dsp:sp modelId="{0549E1F4-944E-4812-8242-426F5004B510}">
      <dsp:nvSpPr>
        <dsp:cNvPr id="0" name=""/>
        <dsp:cNvSpPr/>
      </dsp:nvSpPr>
      <dsp:spPr>
        <a:xfrm>
          <a:off x="4245728" y="378455"/>
          <a:ext cx="871888" cy="871888"/>
        </a:xfrm>
        <a:prstGeom prst="mathEqual">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s-ES" sz="2400" kern="1200" dirty="0"/>
        </a:p>
      </dsp:txBody>
      <dsp:txXfrm>
        <a:off x="4245728" y="378455"/>
        <a:ext cx="871888" cy="871888"/>
      </dsp:txXfrm>
    </dsp:sp>
    <dsp:sp modelId="{1A786186-6739-485D-A19B-6FEAA6F9E435}">
      <dsp:nvSpPr>
        <dsp:cNvPr id="0" name=""/>
        <dsp:cNvSpPr/>
      </dsp:nvSpPr>
      <dsp:spPr>
        <a:xfrm>
          <a:off x="5239681" y="62771"/>
          <a:ext cx="1503256" cy="1503256"/>
        </a:xfrm>
        <a:prstGeom prst="ellipse">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s-ES" sz="2400" kern="1200" dirty="0" smtClean="0"/>
            <a:t>352.500</a:t>
          </a:r>
          <a:endParaRPr lang="es-ES" sz="2400" kern="1200" dirty="0"/>
        </a:p>
      </dsp:txBody>
      <dsp:txXfrm>
        <a:off x="5239681" y="62771"/>
        <a:ext cx="1503256" cy="1503256"/>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12AE72E-EBEC-48FC-B325-EAD1CFD5A21C}">
      <dsp:nvSpPr>
        <dsp:cNvPr id="0" name=""/>
        <dsp:cNvSpPr/>
      </dsp:nvSpPr>
      <dsp:spPr>
        <a:xfrm>
          <a:off x="2137" y="507242"/>
          <a:ext cx="1695859" cy="101751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ES" sz="2400" b="1" kern="1200" dirty="0" smtClean="0">
              <a:solidFill>
                <a:schemeClr val="tx1"/>
              </a:solidFill>
            </a:rPr>
            <a:t>Deducción I+D</a:t>
          </a:r>
          <a:endParaRPr lang="es-ES" sz="2400" b="1" kern="1200" dirty="0">
            <a:solidFill>
              <a:schemeClr val="tx1"/>
            </a:solidFill>
          </a:endParaRPr>
        </a:p>
      </dsp:txBody>
      <dsp:txXfrm>
        <a:off x="2137" y="507242"/>
        <a:ext cx="1695859" cy="1017515"/>
      </dsp:txXfrm>
    </dsp:sp>
    <dsp:sp modelId="{55B15712-DFA4-4C27-A92A-6872C01FF87A}">
      <dsp:nvSpPr>
        <dsp:cNvPr id="0" name=""/>
        <dsp:cNvSpPr/>
      </dsp:nvSpPr>
      <dsp:spPr>
        <a:xfrm>
          <a:off x="1867583" y="507242"/>
          <a:ext cx="1695859" cy="1017515"/>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ES" sz="2400" b="1" kern="1200" dirty="0" smtClean="0">
              <a:solidFill>
                <a:schemeClr val="tx1"/>
              </a:solidFill>
            </a:rPr>
            <a:t>Deducción IT</a:t>
          </a:r>
          <a:endParaRPr lang="es-ES" sz="2400" b="1" kern="1200" dirty="0">
            <a:solidFill>
              <a:schemeClr val="tx1"/>
            </a:solidFill>
          </a:endParaRPr>
        </a:p>
      </dsp:txBody>
      <dsp:txXfrm>
        <a:off x="1867583" y="507242"/>
        <a:ext cx="1695859" cy="1017515"/>
      </dsp:txXfrm>
    </dsp:sp>
    <dsp:sp modelId="{1566D87F-59A7-49D2-93E5-82A8E758C386}">
      <dsp:nvSpPr>
        <dsp:cNvPr id="0" name=""/>
        <dsp:cNvSpPr/>
      </dsp:nvSpPr>
      <dsp:spPr>
        <a:xfrm>
          <a:off x="3733028" y="507242"/>
          <a:ext cx="1695859" cy="1017515"/>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ES" sz="2400" b="1" kern="1200" dirty="0" smtClean="0">
              <a:solidFill>
                <a:schemeClr val="tx1"/>
              </a:solidFill>
            </a:rPr>
            <a:t>ZEC</a:t>
          </a:r>
          <a:endParaRPr lang="es-ES" sz="2400" b="1" kern="1200" dirty="0">
            <a:solidFill>
              <a:schemeClr val="tx1"/>
            </a:solidFill>
          </a:endParaRPr>
        </a:p>
      </dsp:txBody>
      <dsp:txXfrm>
        <a:off x="3733028" y="507242"/>
        <a:ext cx="1695859" cy="1017515"/>
      </dsp:txXfrm>
    </dsp:sp>
    <dsp:sp modelId="{2CA83542-7324-422F-AB13-BBF1DB611B6C}">
      <dsp:nvSpPr>
        <dsp:cNvPr id="0" name=""/>
        <dsp:cNvSpPr/>
      </dsp:nvSpPr>
      <dsp:spPr>
        <a:xfrm>
          <a:off x="5598474" y="507242"/>
          <a:ext cx="1695859" cy="1017515"/>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ES" sz="2400" b="1" kern="1200" dirty="0" smtClean="0">
              <a:solidFill>
                <a:schemeClr val="tx1"/>
              </a:solidFill>
            </a:rPr>
            <a:t>RIC</a:t>
          </a:r>
          <a:endParaRPr lang="es-ES" sz="2400" b="1" kern="1200" dirty="0">
            <a:solidFill>
              <a:schemeClr val="tx1"/>
            </a:solidFill>
          </a:endParaRPr>
        </a:p>
      </dsp:txBody>
      <dsp:txXfrm>
        <a:off x="5598474" y="507242"/>
        <a:ext cx="1695859" cy="1017515"/>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DC239D3-7647-43D8-8EA0-F7AB11CF4D3A}">
      <dsp:nvSpPr>
        <dsp:cNvPr id="0" name=""/>
        <dsp:cNvSpPr/>
      </dsp:nvSpPr>
      <dsp:spPr>
        <a:xfrm rot="5400000">
          <a:off x="5122924" y="-2050545"/>
          <a:ext cx="918271" cy="5253703"/>
        </a:xfrm>
        <a:prstGeom prst="round2Same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s-ES" sz="2200" kern="1200" dirty="0" smtClean="0">
              <a:solidFill>
                <a:schemeClr val="tx1"/>
              </a:solidFill>
            </a:rPr>
            <a:t>Diferencia entre resultado de aplicar el régimen de Canarias y el régimen general. </a:t>
          </a:r>
          <a:endParaRPr lang="es-ES" sz="2200" kern="1200" dirty="0">
            <a:solidFill>
              <a:schemeClr val="tx1"/>
            </a:solidFill>
          </a:endParaRPr>
        </a:p>
      </dsp:txBody>
      <dsp:txXfrm rot="5400000">
        <a:off x="5122924" y="-2050545"/>
        <a:ext cx="918271" cy="5253703"/>
      </dsp:txXfrm>
    </dsp:sp>
    <dsp:sp modelId="{015CDF75-72B8-42E8-9010-48D07241D3CE}">
      <dsp:nvSpPr>
        <dsp:cNvPr id="0" name=""/>
        <dsp:cNvSpPr/>
      </dsp:nvSpPr>
      <dsp:spPr>
        <a:xfrm>
          <a:off x="0" y="2386"/>
          <a:ext cx="2955208" cy="1147838"/>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s-ES" sz="3200" b="1" kern="1200" dirty="0" smtClean="0">
              <a:solidFill>
                <a:schemeClr val="tx1"/>
              </a:solidFill>
            </a:rPr>
            <a:t>Deducción I+D</a:t>
          </a:r>
          <a:endParaRPr lang="es-ES" sz="3200" b="1" kern="1200" dirty="0">
            <a:solidFill>
              <a:schemeClr val="tx1"/>
            </a:solidFill>
          </a:endParaRPr>
        </a:p>
      </dsp:txBody>
      <dsp:txXfrm>
        <a:off x="0" y="2386"/>
        <a:ext cx="2955208" cy="1147838"/>
      </dsp:txXfrm>
    </dsp:sp>
    <dsp:sp modelId="{9F9A9199-F24D-4CD8-BF27-06F2D1014616}">
      <dsp:nvSpPr>
        <dsp:cNvPr id="0" name=""/>
        <dsp:cNvSpPr/>
      </dsp:nvSpPr>
      <dsp:spPr>
        <a:xfrm rot="5400000">
          <a:off x="5122924" y="-845315"/>
          <a:ext cx="918271" cy="5253703"/>
        </a:xfrm>
        <a:prstGeom prst="round2Same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s-ES" sz="2200" kern="1200" dirty="0" smtClean="0">
              <a:solidFill>
                <a:schemeClr val="tx1"/>
              </a:solidFill>
            </a:rPr>
            <a:t>Diferencia entre resultado de aplicar el régimen de Canarias y el régimen general. </a:t>
          </a:r>
          <a:endParaRPr lang="es-ES" sz="2200" kern="1200" dirty="0">
            <a:solidFill>
              <a:schemeClr val="tx1"/>
            </a:solidFill>
          </a:endParaRPr>
        </a:p>
      </dsp:txBody>
      <dsp:txXfrm rot="5400000">
        <a:off x="5122924" y="-845315"/>
        <a:ext cx="918271" cy="5253703"/>
      </dsp:txXfrm>
    </dsp:sp>
    <dsp:sp modelId="{2F3DCD06-205B-4AFA-BC1E-01676C1E3D6E}">
      <dsp:nvSpPr>
        <dsp:cNvPr id="0" name=""/>
        <dsp:cNvSpPr/>
      </dsp:nvSpPr>
      <dsp:spPr>
        <a:xfrm>
          <a:off x="0" y="1207617"/>
          <a:ext cx="2955208" cy="114783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s-ES" sz="3200" b="1" kern="1200" dirty="0" smtClean="0">
              <a:solidFill>
                <a:schemeClr val="tx1"/>
              </a:solidFill>
            </a:rPr>
            <a:t>Deducción IT</a:t>
          </a:r>
          <a:endParaRPr lang="es-ES" sz="3200" b="1" kern="1200" dirty="0">
            <a:solidFill>
              <a:schemeClr val="tx1"/>
            </a:solidFill>
          </a:endParaRPr>
        </a:p>
      </dsp:txBody>
      <dsp:txXfrm>
        <a:off x="0" y="1207617"/>
        <a:ext cx="2955208" cy="1147838"/>
      </dsp:txXfrm>
    </dsp:sp>
    <dsp:sp modelId="{123D0E3D-EA5D-459C-8933-EE9219C0934F}">
      <dsp:nvSpPr>
        <dsp:cNvPr id="0" name=""/>
        <dsp:cNvSpPr/>
      </dsp:nvSpPr>
      <dsp:spPr>
        <a:xfrm rot="5400000">
          <a:off x="5122924" y="359915"/>
          <a:ext cx="918271" cy="5253703"/>
        </a:xfrm>
        <a:prstGeom prst="round2Same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s-ES" sz="2200" kern="1200" dirty="0" smtClean="0">
              <a:solidFill>
                <a:schemeClr val="tx1"/>
              </a:solidFill>
            </a:rPr>
            <a:t>Diferencia entre resultado de aplicar el tipo reducido del 4 por ciento y el tipo general correspondiente. </a:t>
          </a:r>
          <a:endParaRPr lang="es-ES" sz="2200" kern="1200" dirty="0">
            <a:solidFill>
              <a:schemeClr val="tx1"/>
            </a:solidFill>
          </a:endParaRPr>
        </a:p>
      </dsp:txBody>
      <dsp:txXfrm rot="5400000">
        <a:off x="5122924" y="359915"/>
        <a:ext cx="918271" cy="5253703"/>
      </dsp:txXfrm>
    </dsp:sp>
    <dsp:sp modelId="{DAED003F-E204-423D-B749-FED34A66B5CE}">
      <dsp:nvSpPr>
        <dsp:cNvPr id="0" name=""/>
        <dsp:cNvSpPr/>
      </dsp:nvSpPr>
      <dsp:spPr>
        <a:xfrm>
          <a:off x="0" y="2412847"/>
          <a:ext cx="2955208" cy="1147838"/>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s-ES" sz="3200" b="1" kern="1200" dirty="0" smtClean="0">
              <a:solidFill>
                <a:schemeClr val="tx1"/>
              </a:solidFill>
            </a:rPr>
            <a:t>Zona Especial Canaria</a:t>
          </a:r>
          <a:endParaRPr lang="es-ES" sz="3200" b="1" kern="1200" dirty="0">
            <a:solidFill>
              <a:schemeClr val="tx1"/>
            </a:solidFill>
          </a:endParaRPr>
        </a:p>
      </dsp:txBody>
      <dsp:txXfrm>
        <a:off x="0" y="2412847"/>
        <a:ext cx="2955208" cy="1147838"/>
      </dsp:txXfrm>
    </dsp:sp>
    <dsp:sp modelId="{251B3E8B-48C7-4C87-BB7C-AE160468EF0E}">
      <dsp:nvSpPr>
        <dsp:cNvPr id="0" name=""/>
        <dsp:cNvSpPr/>
      </dsp:nvSpPr>
      <dsp:spPr>
        <a:xfrm rot="5400000">
          <a:off x="5122924" y="1565146"/>
          <a:ext cx="918271" cy="5253703"/>
        </a:xfrm>
        <a:prstGeom prst="round2Same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rtl="0">
            <a:lnSpc>
              <a:spcPct val="90000"/>
            </a:lnSpc>
            <a:spcBef>
              <a:spcPct val="0"/>
            </a:spcBef>
            <a:spcAft>
              <a:spcPct val="15000"/>
            </a:spcAft>
            <a:buChar char="••"/>
          </a:pPr>
          <a:r>
            <a:rPr lang="es-ES" sz="2200" kern="1200" dirty="0" smtClean="0">
              <a:solidFill>
                <a:schemeClr val="tx1"/>
              </a:solidFill>
            </a:rPr>
            <a:t>Resultado de multiplicar el tipo impositivo del IS por el importe de las inversiones realizadas. </a:t>
          </a:r>
          <a:endParaRPr lang="es-ES" sz="2200" kern="1200" dirty="0">
            <a:solidFill>
              <a:schemeClr val="tx1"/>
            </a:solidFill>
          </a:endParaRPr>
        </a:p>
      </dsp:txBody>
      <dsp:txXfrm rot="5400000">
        <a:off x="5122924" y="1565146"/>
        <a:ext cx="918271" cy="5253703"/>
      </dsp:txXfrm>
    </dsp:sp>
    <dsp:sp modelId="{579ABBC9-8505-417D-9228-87ABFE22FE68}">
      <dsp:nvSpPr>
        <dsp:cNvPr id="0" name=""/>
        <dsp:cNvSpPr/>
      </dsp:nvSpPr>
      <dsp:spPr>
        <a:xfrm>
          <a:off x="0" y="3618078"/>
          <a:ext cx="2955208" cy="1147838"/>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s-ES" sz="3200" b="1" kern="1200" dirty="0" smtClean="0">
              <a:solidFill>
                <a:schemeClr val="tx1"/>
              </a:solidFill>
            </a:rPr>
            <a:t>RIC</a:t>
          </a:r>
          <a:endParaRPr lang="es-ES" sz="3200" b="1" kern="1200" dirty="0">
            <a:solidFill>
              <a:schemeClr val="tx1"/>
            </a:solidFill>
          </a:endParaRPr>
        </a:p>
      </dsp:txBody>
      <dsp:txXfrm>
        <a:off x="0" y="3618078"/>
        <a:ext cx="2955208" cy="1147838"/>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E1B77BF-413B-4661-BCC5-3D77D6122D6F}">
      <dsp:nvSpPr>
        <dsp:cNvPr id="0" name=""/>
        <dsp:cNvSpPr/>
      </dsp:nvSpPr>
      <dsp:spPr>
        <a:xfrm>
          <a:off x="972867" y="679414"/>
          <a:ext cx="1821990" cy="1215267"/>
        </a:xfrm>
        <a:prstGeom prst="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99136" rIns="199136" bIns="199136" numCol="1" spcCol="1270" anchor="ctr" anchorCtr="0">
          <a:noAutofit/>
        </a:bodyPr>
        <a:lstStyle/>
        <a:p>
          <a:pPr lvl="0" algn="l" defTabSz="1244600">
            <a:lnSpc>
              <a:spcPct val="90000"/>
            </a:lnSpc>
            <a:spcBef>
              <a:spcPct val="0"/>
            </a:spcBef>
            <a:spcAft>
              <a:spcPct val="35000"/>
            </a:spcAft>
          </a:pPr>
          <a:r>
            <a:rPr lang="es-ES" sz="2800" kern="1200" dirty="0" smtClean="0">
              <a:solidFill>
                <a:schemeClr val="tx1"/>
              </a:solidFill>
            </a:rPr>
            <a:t>Sector industrial</a:t>
          </a:r>
          <a:endParaRPr lang="es-ES" sz="2800" kern="1200" dirty="0">
            <a:solidFill>
              <a:schemeClr val="tx1"/>
            </a:solidFill>
          </a:endParaRPr>
        </a:p>
      </dsp:txBody>
      <dsp:txXfrm>
        <a:off x="1264385" y="679414"/>
        <a:ext cx="1530472" cy="1215267"/>
      </dsp:txXfrm>
    </dsp:sp>
    <dsp:sp modelId="{966E5A06-2BE8-46F4-AB6C-B99C74D83540}">
      <dsp:nvSpPr>
        <dsp:cNvPr id="0" name=""/>
        <dsp:cNvSpPr/>
      </dsp:nvSpPr>
      <dsp:spPr>
        <a:xfrm>
          <a:off x="1139" y="193550"/>
          <a:ext cx="1214660" cy="1214660"/>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00150">
            <a:lnSpc>
              <a:spcPct val="90000"/>
            </a:lnSpc>
            <a:spcBef>
              <a:spcPct val="0"/>
            </a:spcBef>
            <a:spcAft>
              <a:spcPct val="35000"/>
            </a:spcAft>
          </a:pPr>
          <a:r>
            <a:rPr lang="es-ES" sz="2700" b="1" kern="1200" dirty="0" smtClean="0">
              <a:solidFill>
                <a:schemeClr val="tx1"/>
              </a:solidFill>
            </a:rPr>
            <a:t>17,5%</a:t>
          </a:r>
          <a:endParaRPr lang="es-ES" sz="2700" b="1" kern="1200" dirty="0">
            <a:solidFill>
              <a:schemeClr val="tx1"/>
            </a:solidFill>
          </a:endParaRPr>
        </a:p>
      </dsp:txBody>
      <dsp:txXfrm>
        <a:off x="1139" y="193550"/>
        <a:ext cx="1214660" cy="1214660"/>
      </dsp:txXfrm>
    </dsp:sp>
    <dsp:sp modelId="{4FC5FE16-3D29-4064-B46E-B9D5CC037519}">
      <dsp:nvSpPr>
        <dsp:cNvPr id="0" name=""/>
        <dsp:cNvSpPr/>
      </dsp:nvSpPr>
      <dsp:spPr>
        <a:xfrm>
          <a:off x="4009518" y="679414"/>
          <a:ext cx="1821990" cy="1215267"/>
        </a:xfrm>
        <a:prstGeom prst="rect">
          <a:avLst/>
        </a:prstGeom>
        <a:solidFill>
          <a:schemeClr val="accent5">
            <a:tint val="40000"/>
            <a:alpha val="90000"/>
            <a:hueOff val="374318"/>
            <a:satOff val="-19427"/>
            <a:lumOff val="-5825"/>
            <a:alphaOff val="0"/>
          </a:schemeClr>
        </a:solidFill>
        <a:ln w="25400" cap="flat" cmpd="sng" algn="ctr">
          <a:solidFill>
            <a:schemeClr val="accent5">
              <a:tint val="40000"/>
              <a:alpha val="90000"/>
              <a:hueOff val="374318"/>
              <a:satOff val="-19427"/>
              <a:lumOff val="-582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99136" rIns="199136" bIns="199136" numCol="1" spcCol="1270" anchor="ctr" anchorCtr="0">
          <a:noAutofit/>
        </a:bodyPr>
        <a:lstStyle/>
        <a:p>
          <a:pPr lvl="0" algn="l" defTabSz="1244600">
            <a:lnSpc>
              <a:spcPct val="90000"/>
            </a:lnSpc>
            <a:spcBef>
              <a:spcPct val="0"/>
            </a:spcBef>
            <a:spcAft>
              <a:spcPct val="35000"/>
            </a:spcAft>
          </a:pPr>
          <a:r>
            <a:rPr lang="es-ES" sz="2800" kern="1200" dirty="0" smtClean="0">
              <a:solidFill>
                <a:schemeClr val="tx1"/>
              </a:solidFill>
            </a:rPr>
            <a:t>Resto de sectores</a:t>
          </a:r>
          <a:endParaRPr lang="es-ES" sz="2800" kern="1200" dirty="0">
            <a:solidFill>
              <a:schemeClr val="tx1"/>
            </a:solidFill>
          </a:endParaRPr>
        </a:p>
      </dsp:txBody>
      <dsp:txXfrm>
        <a:off x="4301036" y="679414"/>
        <a:ext cx="1530472" cy="1215267"/>
      </dsp:txXfrm>
    </dsp:sp>
    <dsp:sp modelId="{FBA10DD9-1C72-4C99-B6D1-D3C680E562D1}">
      <dsp:nvSpPr>
        <dsp:cNvPr id="0" name=""/>
        <dsp:cNvSpPr/>
      </dsp:nvSpPr>
      <dsp:spPr>
        <a:xfrm>
          <a:off x="3037790" y="193550"/>
          <a:ext cx="1214660" cy="1214660"/>
        </a:xfrm>
        <a:prstGeom prst="ellipse">
          <a:avLst/>
        </a:prstGeom>
        <a:solidFill>
          <a:schemeClr val="accent5">
            <a:hueOff val="284722"/>
            <a:satOff val="-16828"/>
            <a:lumOff val="-217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00150">
            <a:lnSpc>
              <a:spcPct val="90000"/>
            </a:lnSpc>
            <a:spcBef>
              <a:spcPct val="0"/>
            </a:spcBef>
            <a:spcAft>
              <a:spcPct val="35000"/>
            </a:spcAft>
          </a:pPr>
          <a:r>
            <a:rPr lang="es-ES" sz="2700" b="1" kern="1200" dirty="0" smtClean="0">
              <a:solidFill>
                <a:schemeClr val="tx1"/>
              </a:solidFill>
            </a:rPr>
            <a:t>10%</a:t>
          </a:r>
          <a:endParaRPr lang="es-ES" sz="2700" b="1" kern="1200" dirty="0">
            <a:solidFill>
              <a:schemeClr val="tx1"/>
            </a:solidFill>
          </a:endParaRPr>
        </a:p>
      </dsp:txBody>
      <dsp:txXfrm>
        <a:off x="3037790" y="193550"/>
        <a:ext cx="1214660" cy="1214660"/>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DF28291-16DD-4E8C-8E85-20B52AB36891}">
      <dsp:nvSpPr>
        <dsp:cNvPr id="0" name=""/>
        <dsp:cNvSpPr/>
      </dsp:nvSpPr>
      <dsp:spPr>
        <a:xfrm>
          <a:off x="955427" y="592892"/>
          <a:ext cx="1790029" cy="1193949"/>
        </a:xfrm>
        <a:prstGeom prst="rect">
          <a:avLst/>
        </a:prstGeom>
        <a:solidFill>
          <a:schemeClr val="accent3">
            <a:alpha val="9000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2240" rIns="142240" bIns="142240" numCol="1" spcCol="1270" anchor="ctr" anchorCtr="0">
          <a:noAutofit/>
        </a:bodyPr>
        <a:lstStyle/>
        <a:p>
          <a:pPr lvl="0" algn="l" defTabSz="889000">
            <a:lnSpc>
              <a:spcPct val="90000"/>
            </a:lnSpc>
            <a:spcBef>
              <a:spcPct val="0"/>
            </a:spcBef>
            <a:spcAft>
              <a:spcPct val="35000"/>
            </a:spcAft>
          </a:pPr>
          <a:r>
            <a:rPr lang="es-ES" sz="2000" kern="1200" dirty="0" smtClean="0">
              <a:solidFill>
                <a:schemeClr val="tx1"/>
              </a:solidFill>
            </a:rPr>
            <a:t>Tipo general </a:t>
          </a:r>
          <a:endParaRPr lang="es-ES" sz="2000" kern="1200" dirty="0">
            <a:solidFill>
              <a:schemeClr val="tx1"/>
            </a:solidFill>
          </a:endParaRPr>
        </a:p>
      </dsp:txBody>
      <dsp:txXfrm>
        <a:off x="1241831" y="592892"/>
        <a:ext cx="1503625" cy="1193949"/>
      </dsp:txXfrm>
    </dsp:sp>
    <dsp:sp modelId="{201B8AD5-247C-44DC-B9CF-C2A077B12EC8}">
      <dsp:nvSpPr>
        <dsp:cNvPr id="0" name=""/>
        <dsp:cNvSpPr/>
      </dsp:nvSpPr>
      <dsp:spPr>
        <a:xfrm>
          <a:off x="744" y="115551"/>
          <a:ext cx="1193353" cy="1193353"/>
        </a:xfrm>
        <a:prstGeom prst="ellipse">
          <a:avLst/>
        </a:prstGeom>
        <a:solidFill>
          <a:schemeClr val="accent3">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89100">
            <a:lnSpc>
              <a:spcPct val="90000"/>
            </a:lnSpc>
            <a:spcBef>
              <a:spcPct val="0"/>
            </a:spcBef>
            <a:spcAft>
              <a:spcPct val="35000"/>
            </a:spcAft>
          </a:pPr>
          <a:r>
            <a:rPr lang="es-ES" sz="3800" kern="1200" dirty="0" smtClean="0">
              <a:solidFill>
                <a:schemeClr val="tx1"/>
              </a:solidFill>
            </a:rPr>
            <a:t>35%</a:t>
          </a:r>
          <a:endParaRPr lang="es-ES" sz="3800" kern="1200" dirty="0">
            <a:solidFill>
              <a:schemeClr val="tx1"/>
            </a:solidFill>
          </a:endParaRPr>
        </a:p>
      </dsp:txBody>
      <dsp:txXfrm>
        <a:off x="744" y="115551"/>
        <a:ext cx="1193353" cy="1193353"/>
      </dsp:txXfrm>
    </dsp:sp>
    <dsp:sp modelId="{855ACFCA-5FBA-450D-90D9-13E67BC16DA0}">
      <dsp:nvSpPr>
        <dsp:cNvPr id="0" name=""/>
        <dsp:cNvSpPr/>
      </dsp:nvSpPr>
      <dsp:spPr>
        <a:xfrm>
          <a:off x="3938810" y="592892"/>
          <a:ext cx="1790029" cy="1193949"/>
        </a:xfrm>
        <a:prstGeom prst="rect">
          <a:avLst/>
        </a:prstGeom>
        <a:solidFill>
          <a:schemeClr val="bg2">
            <a:alpha val="90000"/>
          </a:schemeClr>
        </a:solidFill>
        <a:ln w="25400" cap="flat" cmpd="sng" algn="ctr">
          <a:solidFill>
            <a:schemeClr val="accent3">
              <a:tint val="40000"/>
              <a:alpha val="90000"/>
              <a:hueOff val="2420895"/>
              <a:satOff val="-5696"/>
              <a:lumOff val="-23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2240" rIns="142240" bIns="142240" numCol="1" spcCol="1270" anchor="ctr" anchorCtr="0">
          <a:noAutofit/>
        </a:bodyPr>
        <a:lstStyle/>
        <a:p>
          <a:pPr lvl="0" algn="l" defTabSz="889000">
            <a:lnSpc>
              <a:spcPct val="90000"/>
            </a:lnSpc>
            <a:spcBef>
              <a:spcPct val="0"/>
            </a:spcBef>
            <a:spcAft>
              <a:spcPct val="35000"/>
            </a:spcAft>
          </a:pPr>
          <a:r>
            <a:rPr lang="es-ES" sz="2000" kern="1200" dirty="0" smtClean="0">
              <a:solidFill>
                <a:schemeClr val="tx1"/>
              </a:solidFill>
            </a:rPr>
            <a:t>Menos de 250 trabajadores</a:t>
          </a:r>
          <a:endParaRPr lang="es-ES" sz="2000" kern="1200" dirty="0">
            <a:solidFill>
              <a:schemeClr val="tx1"/>
            </a:solidFill>
          </a:endParaRPr>
        </a:p>
      </dsp:txBody>
      <dsp:txXfrm>
        <a:off x="4225215" y="592892"/>
        <a:ext cx="1503625" cy="1193949"/>
      </dsp:txXfrm>
    </dsp:sp>
    <dsp:sp modelId="{810A8D36-D2DC-4DAA-9F7C-1F571A51C3AC}">
      <dsp:nvSpPr>
        <dsp:cNvPr id="0" name=""/>
        <dsp:cNvSpPr/>
      </dsp:nvSpPr>
      <dsp:spPr>
        <a:xfrm>
          <a:off x="3938810" y="1786842"/>
          <a:ext cx="1790029" cy="1193949"/>
        </a:xfrm>
        <a:prstGeom prst="rect">
          <a:avLst/>
        </a:prstGeom>
        <a:solidFill>
          <a:schemeClr val="bg2"/>
        </a:solidFill>
        <a:ln w="25400" cap="flat" cmpd="sng" algn="ctr">
          <a:solidFill>
            <a:schemeClr val="accent3">
              <a:tint val="40000"/>
              <a:alpha val="90000"/>
              <a:hueOff val="4841789"/>
              <a:satOff val="-11391"/>
              <a:lumOff val="-47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2240" rIns="142240" bIns="142240" numCol="1" spcCol="1270" anchor="ctr" anchorCtr="0">
          <a:noAutofit/>
        </a:bodyPr>
        <a:lstStyle/>
        <a:p>
          <a:pPr lvl="0" algn="l" defTabSz="889000">
            <a:lnSpc>
              <a:spcPct val="90000"/>
            </a:lnSpc>
            <a:spcBef>
              <a:spcPct val="0"/>
            </a:spcBef>
            <a:spcAft>
              <a:spcPct val="35000"/>
            </a:spcAft>
          </a:pPr>
          <a:r>
            <a:rPr lang="es-ES" sz="2000" kern="1200" dirty="0" smtClean="0">
              <a:solidFill>
                <a:schemeClr val="tx1"/>
              </a:solidFill>
            </a:rPr>
            <a:t>Cifra de negocios inferior a 50 mill. €</a:t>
          </a:r>
        </a:p>
      </dsp:txBody>
      <dsp:txXfrm>
        <a:off x="4225215" y="1786842"/>
        <a:ext cx="1503625" cy="1193949"/>
      </dsp:txXfrm>
    </dsp:sp>
    <dsp:sp modelId="{C1A8F5D8-0CFE-407E-879E-3BEB1D711638}">
      <dsp:nvSpPr>
        <dsp:cNvPr id="0" name=""/>
        <dsp:cNvSpPr/>
      </dsp:nvSpPr>
      <dsp:spPr>
        <a:xfrm>
          <a:off x="2984127" y="115551"/>
          <a:ext cx="1193353" cy="1193353"/>
        </a:xfrm>
        <a:prstGeom prst="ellipse">
          <a:avLst/>
        </a:prstGeom>
        <a:solidFill>
          <a:schemeClr val="bg2">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89100">
            <a:lnSpc>
              <a:spcPct val="90000"/>
            </a:lnSpc>
            <a:spcBef>
              <a:spcPct val="0"/>
            </a:spcBef>
            <a:spcAft>
              <a:spcPct val="35000"/>
            </a:spcAft>
          </a:pPr>
          <a:r>
            <a:rPr lang="es-ES" sz="3800" kern="1200" dirty="0" smtClean="0">
              <a:solidFill>
                <a:schemeClr val="tx1"/>
              </a:solidFill>
            </a:rPr>
            <a:t>45%</a:t>
          </a:r>
          <a:endParaRPr lang="es-ES" sz="3800" kern="1200" dirty="0">
            <a:solidFill>
              <a:schemeClr val="tx1"/>
            </a:solidFill>
          </a:endParaRPr>
        </a:p>
      </dsp:txBody>
      <dsp:txXfrm>
        <a:off x="2984127" y="115551"/>
        <a:ext cx="1193353" cy="1193353"/>
      </dsp:txXfrm>
    </dsp:sp>
    <dsp:sp modelId="{3167690E-A58C-421F-BAA1-0AEF1D2FBEFA}">
      <dsp:nvSpPr>
        <dsp:cNvPr id="0" name=""/>
        <dsp:cNvSpPr/>
      </dsp:nvSpPr>
      <dsp:spPr>
        <a:xfrm>
          <a:off x="6922193" y="592892"/>
          <a:ext cx="1790029" cy="1193949"/>
        </a:xfrm>
        <a:prstGeom prst="rect">
          <a:avLst/>
        </a:prstGeom>
        <a:solidFill>
          <a:schemeClr val="accent4">
            <a:alpha val="90000"/>
          </a:schemeClr>
        </a:solidFill>
        <a:ln w="25400" cap="flat" cmpd="sng" algn="ctr">
          <a:solidFill>
            <a:schemeClr val="accent3">
              <a:tint val="40000"/>
              <a:alpha val="90000"/>
              <a:hueOff val="7262684"/>
              <a:satOff val="-17087"/>
              <a:lumOff val="-71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2240" rIns="142240" bIns="142240" numCol="1" spcCol="1270" anchor="ctr" anchorCtr="0">
          <a:noAutofit/>
        </a:bodyPr>
        <a:lstStyle/>
        <a:p>
          <a:pPr lvl="0" algn="l" defTabSz="889000">
            <a:lnSpc>
              <a:spcPct val="90000"/>
            </a:lnSpc>
            <a:spcBef>
              <a:spcPct val="0"/>
            </a:spcBef>
            <a:spcAft>
              <a:spcPct val="35000"/>
            </a:spcAft>
          </a:pPr>
          <a:r>
            <a:rPr lang="es-ES" sz="2000" kern="1200" dirty="0" smtClean="0">
              <a:solidFill>
                <a:schemeClr val="tx1"/>
              </a:solidFill>
            </a:rPr>
            <a:t>Menos de 50 trabajadores</a:t>
          </a:r>
          <a:endParaRPr lang="es-ES" sz="2000" kern="1200" dirty="0">
            <a:solidFill>
              <a:schemeClr val="tx1"/>
            </a:solidFill>
          </a:endParaRPr>
        </a:p>
      </dsp:txBody>
      <dsp:txXfrm>
        <a:off x="7208598" y="592892"/>
        <a:ext cx="1503625" cy="1193949"/>
      </dsp:txXfrm>
    </dsp:sp>
    <dsp:sp modelId="{6CA8F490-96FB-4AF3-99E1-DCF228F545C3}">
      <dsp:nvSpPr>
        <dsp:cNvPr id="0" name=""/>
        <dsp:cNvSpPr/>
      </dsp:nvSpPr>
      <dsp:spPr>
        <a:xfrm>
          <a:off x="6922193" y="1786842"/>
          <a:ext cx="1790029" cy="1193949"/>
        </a:xfrm>
        <a:prstGeom prst="rect">
          <a:avLst/>
        </a:prstGeom>
        <a:solidFill>
          <a:schemeClr val="accent4"/>
        </a:solidFill>
        <a:ln w="25400" cap="flat" cmpd="sng" algn="ctr">
          <a:solidFill>
            <a:schemeClr val="accent3">
              <a:tint val="40000"/>
              <a:alpha val="90000"/>
              <a:hueOff val="9683578"/>
              <a:satOff val="-22783"/>
              <a:lumOff val="-94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2240" rIns="142240" bIns="142240" numCol="1" spcCol="1270" anchor="ctr" anchorCtr="0">
          <a:noAutofit/>
        </a:bodyPr>
        <a:lstStyle/>
        <a:p>
          <a:pPr lvl="0" algn="l" defTabSz="889000">
            <a:lnSpc>
              <a:spcPct val="90000"/>
            </a:lnSpc>
            <a:spcBef>
              <a:spcPct val="0"/>
            </a:spcBef>
            <a:spcAft>
              <a:spcPct val="35000"/>
            </a:spcAft>
          </a:pPr>
          <a:r>
            <a:rPr lang="es-ES" sz="2000" kern="1200" dirty="0" smtClean="0">
              <a:solidFill>
                <a:schemeClr val="tx1"/>
              </a:solidFill>
            </a:rPr>
            <a:t>Cifra de negocios inferior a 10 mill. €</a:t>
          </a:r>
          <a:endParaRPr lang="es-ES" sz="2000" kern="1200" dirty="0">
            <a:solidFill>
              <a:schemeClr val="tx1"/>
            </a:solidFill>
          </a:endParaRPr>
        </a:p>
      </dsp:txBody>
      <dsp:txXfrm>
        <a:off x="7208598" y="1786842"/>
        <a:ext cx="1503625" cy="1193949"/>
      </dsp:txXfrm>
    </dsp:sp>
    <dsp:sp modelId="{4F83CE4C-CE3A-4E44-8455-5EFCB6268251}">
      <dsp:nvSpPr>
        <dsp:cNvPr id="0" name=""/>
        <dsp:cNvSpPr/>
      </dsp:nvSpPr>
      <dsp:spPr>
        <a:xfrm>
          <a:off x="5967510" y="115551"/>
          <a:ext cx="1193353" cy="1193353"/>
        </a:xfrm>
        <a:prstGeom prst="ellipse">
          <a:avLst/>
        </a:prstGeom>
        <a:solidFill>
          <a:schemeClr val="accent4">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89100">
            <a:lnSpc>
              <a:spcPct val="90000"/>
            </a:lnSpc>
            <a:spcBef>
              <a:spcPct val="0"/>
            </a:spcBef>
            <a:spcAft>
              <a:spcPct val="35000"/>
            </a:spcAft>
          </a:pPr>
          <a:r>
            <a:rPr lang="es-ES" sz="3800" kern="1200" dirty="0" smtClean="0">
              <a:solidFill>
                <a:schemeClr val="tx1"/>
              </a:solidFill>
            </a:rPr>
            <a:t>55%</a:t>
          </a:r>
          <a:endParaRPr lang="es-ES" sz="3800" kern="1200" dirty="0">
            <a:solidFill>
              <a:schemeClr val="tx1"/>
            </a:solidFill>
          </a:endParaRPr>
        </a:p>
      </dsp:txBody>
      <dsp:txXfrm>
        <a:off x="5967510" y="115551"/>
        <a:ext cx="1193353" cy="119335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2"/>
            <a:ext cx="2945659" cy="493712"/>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sz="quarter" idx="1"/>
          </p:nvPr>
        </p:nvSpPr>
        <p:spPr>
          <a:xfrm>
            <a:off x="3850443" y="2"/>
            <a:ext cx="2945659" cy="493712"/>
          </a:xfrm>
          <a:prstGeom prst="rect">
            <a:avLst/>
          </a:prstGeom>
        </p:spPr>
        <p:txBody>
          <a:bodyPr vert="horz" lIns="91440" tIns="45720" rIns="91440" bIns="45720" rtlCol="0"/>
          <a:lstStyle>
            <a:lvl1pPr algn="r">
              <a:defRPr sz="1200"/>
            </a:lvl1pPr>
          </a:lstStyle>
          <a:p>
            <a:fld id="{778ADDE3-0BBB-4D8C-96A9-4B5CBB9BD57E}" type="datetimeFigureOut">
              <a:rPr lang="es-ES" smtClean="0"/>
              <a:pPr/>
              <a:t>06/03/2017</a:t>
            </a:fld>
            <a:endParaRPr lang="es-ES" dirty="0"/>
          </a:p>
        </p:txBody>
      </p:sp>
      <p:sp>
        <p:nvSpPr>
          <p:cNvPr id="4" name="3 Marcador de pie de página"/>
          <p:cNvSpPr>
            <a:spLocks noGrp="1"/>
          </p:cNvSpPr>
          <p:nvPr>
            <p:ph type="ftr" sz="quarter" idx="2"/>
          </p:nvPr>
        </p:nvSpPr>
        <p:spPr>
          <a:xfrm>
            <a:off x="0" y="9378826"/>
            <a:ext cx="2945659" cy="493712"/>
          </a:xfrm>
          <a:prstGeom prst="rect">
            <a:avLst/>
          </a:prstGeom>
        </p:spPr>
        <p:txBody>
          <a:bodyPr vert="horz" lIns="91440" tIns="45720" rIns="91440" bIns="45720" rtlCol="0" anchor="b"/>
          <a:lstStyle>
            <a:lvl1pPr algn="l">
              <a:defRPr sz="1200"/>
            </a:lvl1pPr>
          </a:lstStyle>
          <a:p>
            <a:endParaRPr lang="es-ES" dirty="0"/>
          </a:p>
        </p:txBody>
      </p:sp>
      <p:sp>
        <p:nvSpPr>
          <p:cNvPr id="5" name="4 Marcador de número de diapositiva"/>
          <p:cNvSpPr>
            <a:spLocks noGrp="1"/>
          </p:cNvSpPr>
          <p:nvPr>
            <p:ph type="sldNum" sz="quarter" idx="3"/>
          </p:nvPr>
        </p:nvSpPr>
        <p:spPr>
          <a:xfrm>
            <a:off x="3850443" y="9378826"/>
            <a:ext cx="2945659" cy="493712"/>
          </a:xfrm>
          <a:prstGeom prst="rect">
            <a:avLst/>
          </a:prstGeom>
        </p:spPr>
        <p:txBody>
          <a:bodyPr vert="horz" lIns="91440" tIns="45720" rIns="91440" bIns="45720" rtlCol="0" anchor="b"/>
          <a:lstStyle>
            <a:lvl1pPr algn="r">
              <a:defRPr sz="1200"/>
            </a:lvl1pPr>
          </a:lstStyle>
          <a:p>
            <a:fld id="{2F4F794E-F192-48EB-BB13-217EA25EBC5A}" type="slidenum">
              <a:rPr lang="es-ES" smtClean="0"/>
              <a:pPr/>
              <a:t>‹Nº›</a:t>
            </a:fld>
            <a:endParaRPr lang="es-E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2"/>
            <a:ext cx="2945659" cy="493712"/>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50443" y="2"/>
            <a:ext cx="2945659" cy="493712"/>
          </a:xfrm>
          <a:prstGeom prst="rect">
            <a:avLst/>
          </a:prstGeom>
        </p:spPr>
        <p:txBody>
          <a:bodyPr vert="horz" lIns="91440" tIns="45720" rIns="91440" bIns="45720" rtlCol="0"/>
          <a:lstStyle>
            <a:lvl1pPr algn="r">
              <a:defRPr sz="1200"/>
            </a:lvl1pPr>
          </a:lstStyle>
          <a:p>
            <a:fld id="{E50CC3F0-56BD-47FD-9691-A6A014C7A0BF}" type="datetimeFigureOut">
              <a:rPr lang="es-ES" smtClean="0"/>
              <a:pPr/>
              <a:t>06/03/2017</a:t>
            </a:fld>
            <a:endParaRPr lang="es-ES" dirty="0"/>
          </a:p>
        </p:txBody>
      </p:sp>
      <p:sp>
        <p:nvSpPr>
          <p:cNvPr id="4" name="3 Marcador de imagen de diapositiva"/>
          <p:cNvSpPr>
            <a:spLocks noGrp="1" noRot="1" noChangeAspect="1"/>
          </p:cNvSpPr>
          <p:nvPr>
            <p:ph type="sldImg" idx="2"/>
          </p:nvPr>
        </p:nvSpPr>
        <p:spPr>
          <a:xfrm>
            <a:off x="930275" y="739775"/>
            <a:ext cx="4937125" cy="3703638"/>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79768" y="4690269"/>
            <a:ext cx="5438140" cy="4443412"/>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9378826"/>
            <a:ext cx="2945659" cy="493712"/>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50443" y="9378826"/>
            <a:ext cx="2945659" cy="493712"/>
          </a:xfrm>
          <a:prstGeom prst="rect">
            <a:avLst/>
          </a:prstGeom>
        </p:spPr>
        <p:txBody>
          <a:bodyPr vert="horz" lIns="91440" tIns="45720" rIns="91440" bIns="45720" rtlCol="0" anchor="b"/>
          <a:lstStyle>
            <a:lvl1pPr algn="r">
              <a:defRPr sz="1200"/>
            </a:lvl1pPr>
          </a:lstStyle>
          <a:p>
            <a:fld id="{4867BBF0-1021-4213-90B5-DA41A1294BD0}" type="slidenum">
              <a:rPr lang="es-ES" smtClean="0"/>
              <a:pPr/>
              <a:t>‹Nº›</a:t>
            </a:fld>
            <a:endParaRPr lang="es-E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a:t>Saludar</a:t>
            </a:r>
            <a:r>
              <a:rPr lang="es-ES" baseline="0" dirty="0"/>
              <a:t> a las autoridades, organizadores y asistentes. Agradecimiento por la invitación a participar en las jornadas. </a:t>
            </a:r>
            <a:endParaRPr lang="es-ES" dirty="0"/>
          </a:p>
        </p:txBody>
      </p:sp>
      <p:sp>
        <p:nvSpPr>
          <p:cNvPr id="4" name="3 Marcador de número de diapositiva"/>
          <p:cNvSpPr>
            <a:spLocks noGrp="1"/>
          </p:cNvSpPr>
          <p:nvPr>
            <p:ph type="sldNum" sz="quarter" idx="10"/>
          </p:nvPr>
        </p:nvSpPr>
        <p:spPr/>
        <p:txBody>
          <a:bodyPr/>
          <a:lstStyle/>
          <a:p>
            <a:fld id="{87DC8468-2FA5-4C0D-9E6B-352A630D6BDA}" type="slidenum">
              <a:rPr lang="es-ES" smtClean="0"/>
              <a:pPr/>
              <a:t>1</a:t>
            </a:fld>
            <a:endParaRPr lang="es-E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4867BBF0-1021-4213-90B5-DA41A1294BD0}" type="slidenum">
              <a:rPr lang="es-ES" smtClean="0"/>
              <a:pPr/>
              <a:t>32</a:t>
            </a:fld>
            <a:endParaRPr lang="es-E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4867BBF0-1021-4213-90B5-DA41A1294BD0}" type="slidenum">
              <a:rPr lang="es-ES" smtClean="0"/>
              <a:pPr/>
              <a:t>45</a:t>
            </a:fld>
            <a:endParaRPr lang="es-E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Formas de computar</a:t>
            </a:r>
          </a:p>
        </p:txBody>
      </p:sp>
      <p:sp>
        <p:nvSpPr>
          <p:cNvPr id="4" name="3 Marcador de número de diapositiva"/>
          <p:cNvSpPr>
            <a:spLocks noGrp="1"/>
          </p:cNvSpPr>
          <p:nvPr>
            <p:ph type="sldNum" sz="quarter" idx="10"/>
          </p:nvPr>
        </p:nvSpPr>
        <p:spPr/>
        <p:txBody>
          <a:bodyPr/>
          <a:lstStyle/>
          <a:p>
            <a:fld id="{4867BBF0-1021-4213-90B5-DA41A1294BD0}" type="slidenum">
              <a:rPr lang="es-ES" smtClean="0"/>
              <a:pPr/>
              <a:t>49</a:t>
            </a:fld>
            <a:endParaRPr lang="es-E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smtClean="0"/>
              <a:t>En caso de superar dichos límites, el órgano competente procederá a exigir el reintegro por el importe total del exceso, conforme al procedimiento que corresponda.</a:t>
            </a:r>
          </a:p>
          <a:p>
            <a:endParaRPr lang="es-ES" dirty="0"/>
          </a:p>
        </p:txBody>
      </p:sp>
      <p:sp>
        <p:nvSpPr>
          <p:cNvPr id="4" name="3 Marcador de número de diapositiva"/>
          <p:cNvSpPr>
            <a:spLocks noGrp="1"/>
          </p:cNvSpPr>
          <p:nvPr>
            <p:ph type="sldNum" sz="quarter" idx="10"/>
          </p:nvPr>
        </p:nvSpPr>
        <p:spPr/>
        <p:txBody>
          <a:bodyPr/>
          <a:lstStyle/>
          <a:p>
            <a:fld id="{4867BBF0-1021-4213-90B5-DA41A1294BD0}" type="slidenum">
              <a:rPr lang="es-ES" smtClean="0"/>
              <a:pPr/>
              <a:t>53</a:t>
            </a:fld>
            <a:endParaRPr lang="es-E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a:xfrm>
            <a:off x="457200" y="1600200"/>
            <a:ext cx="8229600" cy="4525963"/>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B24515CD-5AAD-4703-9194-E46863A3243F}" type="datetime1">
              <a:rPr lang="es-ES" smtClean="0"/>
              <a:pPr/>
              <a:t>06/03/2017</a:t>
            </a:fld>
            <a:endParaRPr lang="es-ES" dirty="0"/>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r>
              <a:rPr lang="es-ES" dirty="0" smtClean="0"/>
              <a:t>Vega Asesores</a:t>
            </a:r>
            <a:endParaRPr lang="es-ES" dirty="0"/>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54AF76E-9104-4DE8-9719-10ACD395FBB1}" type="slidenum">
              <a:rPr lang="es-ES" smtClean="0"/>
              <a:pPr/>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C64969B0-F6B0-48F0-816F-515379BC585B}" type="datetime1">
              <a:rPr lang="es-ES" smtClean="0"/>
              <a:pPr/>
              <a:t>06/03/2017</a:t>
            </a:fld>
            <a:endParaRPr lang="es-ES" dirty="0"/>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r>
              <a:rPr lang="es-ES" dirty="0" smtClean="0"/>
              <a:t>Vega Asesores</a:t>
            </a:r>
            <a:endParaRPr lang="es-ES" dirty="0"/>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54AF76E-9104-4DE8-9719-10ACD395FBB1}" type="slidenum">
              <a:rPr lang="es-ES" smtClean="0"/>
              <a:pPr/>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6080E037-D308-4FC7-ADAF-5DB230E7C16C}" type="datetime1">
              <a:rPr lang="es-ES" smtClean="0"/>
              <a:pPr/>
              <a:t>06/03/2017</a:t>
            </a:fld>
            <a:endParaRPr lang="es-ES" dirty="0"/>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r>
              <a:rPr lang="es-ES" dirty="0" smtClean="0"/>
              <a:t>Vega Asesores</a:t>
            </a:r>
            <a:endParaRPr lang="es-ES" dirty="0"/>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54AF76E-9104-4DE8-9719-10ACD395FBB1}" type="slidenum">
              <a:rPr lang="es-ES" smtClean="0"/>
              <a:pPr/>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a:xfrm>
            <a:off x="457200" y="6356350"/>
            <a:ext cx="2133600" cy="365125"/>
          </a:xfrm>
          <a:prstGeom prst="rect">
            <a:avLst/>
          </a:prstGeom>
        </p:spPr>
        <p:txBody>
          <a:bodyPr/>
          <a:lstStyle/>
          <a:p>
            <a:fld id="{5603FCD0-3FA7-40D9-9ED1-16523C8EDB2B}" type="datetime1">
              <a:rPr lang="es-ES" smtClean="0"/>
              <a:pPr/>
              <a:t>06/03/2017</a:t>
            </a:fld>
            <a:endParaRPr lang="es-ES" dirty="0"/>
          </a:p>
        </p:txBody>
      </p:sp>
      <p:sp>
        <p:nvSpPr>
          <p:cNvPr id="8" name="7 Marcador de pie de página"/>
          <p:cNvSpPr>
            <a:spLocks noGrp="1"/>
          </p:cNvSpPr>
          <p:nvPr>
            <p:ph type="ftr" sz="quarter" idx="11"/>
          </p:nvPr>
        </p:nvSpPr>
        <p:spPr>
          <a:xfrm>
            <a:off x="3124200" y="6356350"/>
            <a:ext cx="2895600" cy="365125"/>
          </a:xfrm>
          <a:prstGeom prst="rect">
            <a:avLst/>
          </a:prstGeom>
        </p:spPr>
        <p:txBody>
          <a:bodyPr/>
          <a:lstStyle/>
          <a:p>
            <a:r>
              <a:rPr lang="es-ES" dirty="0" smtClean="0"/>
              <a:t>Vega Asesores</a:t>
            </a:r>
            <a:endParaRPr lang="es-ES" dirty="0"/>
          </a:p>
        </p:txBody>
      </p:sp>
      <p:sp>
        <p:nvSpPr>
          <p:cNvPr id="9" name="8 Marcador de número de diapositiva"/>
          <p:cNvSpPr>
            <a:spLocks noGrp="1"/>
          </p:cNvSpPr>
          <p:nvPr>
            <p:ph type="sldNum" sz="quarter" idx="12"/>
          </p:nvPr>
        </p:nvSpPr>
        <p:spPr>
          <a:xfrm>
            <a:off x="6553200" y="6356350"/>
            <a:ext cx="2133600" cy="365125"/>
          </a:xfrm>
          <a:prstGeom prst="rect">
            <a:avLst/>
          </a:prstGeom>
        </p:spPr>
        <p:txBody>
          <a:bodyPr/>
          <a:lstStyle/>
          <a:p>
            <a:fld id="{154AF76E-9104-4DE8-9719-10ACD395FBB1}" type="slidenum">
              <a:rPr lang="es-ES" smtClean="0"/>
              <a:pPr/>
              <a:t>‹Nº›</a:t>
            </a:fld>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a:xfrm>
            <a:off x="457200" y="6356350"/>
            <a:ext cx="2133600" cy="365125"/>
          </a:xfrm>
          <a:prstGeom prst="rect">
            <a:avLst/>
          </a:prstGeom>
        </p:spPr>
        <p:txBody>
          <a:bodyPr/>
          <a:lstStyle/>
          <a:p>
            <a:fld id="{91237477-18C6-4FD0-AB0B-11BB5D465131}" type="datetime1">
              <a:rPr lang="es-ES" smtClean="0"/>
              <a:pPr/>
              <a:t>06/03/2017</a:t>
            </a:fld>
            <a:endParaRPr lang="es-ES" dirty="0"/>
          </a:p>
        </p:txBody>
      </p:sp>
      <p:sp>
        <p:nvSpPr>
          <p:cNvPr id="4" name="3 Marcador de pie de página"/>
          <p:cNvSpPr>
            <a:spLocks noGrp="1"/>
          </p:cNvSpPr>
          <p:nvPr>
            <p:ph type="ftr" sz="quarter" idx="11"/>
          </p:nvPr>
        </p:nvSpPr>
        <p:spPr>
          <a:xfrm>
            <a:off x="3124200" y="6356350"/>
            <a:ext cx="2895600" cy="365125"/>
          </a:xfrm>
          <a:prstGeom prst="rect">
            <a:avLst/>
          </a:prstGeom>
        </p:spPr>
        <p:txBody>
          <a:bodyPr/>
          <a:lstStyle/>
          <a:p>
            <a:r>
              <a:rPr lang="es-ES" dirty="0" smtClean="0"/>
              <a:t>Vega Asesores</a:t>
            </a:r>
            <a:endParaRPr lang="es-ES" dirty="0"/>
          </a:p>
        </p:txBody>
      </p:sp>
      <p:sp>
        <p:nvSpPr>
          <p:cNvPr id="5" name="4 Marcador de número de diapositiva"/>
          <p:cNvSpPr>
            <a:spLocks noGrp="1"/>
          </p:cNvSpPr>
          <p:nvPr>
            <p:ph type="sldNum" sz="quarter" idx="12"/>
          </p:nvPr>
        </p:nvSpPr>
        <p:spPr>
          <a:xfrm>
            <a:off x="6553200" y="6356350"/>
            <a:ext cx="2133600" cy="365125"/>
          </a:xfrm>
          <a:prstGeom prst="rect">
            <a:avLst/>
          </a:prstGeom>
        </p:spPr>
        <p:txBody>
          <a:bodyPr/>
          <a:lstStyle/>
          <a:p>
            <a:fld id="{154AF76E-9104-4DE8-9719-10ACD395FBB1}" type="slidenum">
              <a:rPr lang="es-ES" smtClean="0"/>
              <a:pPr/>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57200" y="6356350"/>
            <a:ext cx="2133600" cy="365125"/>
          </a:xfrm>
          <a:prstGeom prst="rect">
            <a:avLst/>
          </a:prstGeom>
        </p:spPr>
        <p:txBody>
          <a:bodyPr/>
          <a:lstStyle/>
          <a:p>
            <a:fld id="{E406AE6A-71AE-4314-BBAE-627E6AF55530}" type="datetime1">
              <a:rPr lang="es-ES" smtClean="0"/>
              <a:pPr/>
              <a:t>06/03/2017</a:t>
            </a:fld>
            <a:endParaRPr lang="es-ES" dirty="0"/>
          </a:p>
        </p:txBody>
      </p:sp>
      <p:sp>
        <p:nvSpPr>
          <p:cNvPr id="3" name="2 Marcador de pie de página"/>
          <p:cNvSpPr>
            <a:spLocks noGrp="1"/>
          </p:cNvSpPr>
          <p:nvPr>
            <p:ph type="ftr" sz="quarter" idx="11"/>
          </p:nvPr>
        </p:nvSpPr>
        <p:spPr>
          <a:xfrm>
            <a:off x="3124200" y="6356350"/>
            <a:ext cx="2895600" cy="365125"/>
          </a:xfrm>
          <a:prstGeom prst="rect">
            <a:avLst/>
          </a:prstGeom>
        </p:spPr>
        <p:txBody>
          <a:bodyPr/>
          <a:lstStyle/>
          <a:p>
            <a:r>
              <a:rPr lang="es-ES" dirty="0" smtClean="0"/>
              <a:t>Vega Asesores</a:t>
            </a:r>
            <a:endParaRPr lang="es-ES" dirty="0"/>
          </a:p>
        </p:txBody>
      </p:sp>
      <p:sp>
        <p:nvSpPr>
          <p:cNvPr id="4" name="3 Marcador de número de diapositiva"/>
          <p:cNvSpPr>
            <a:spLocks noGrp="1"/>
          </p:cNvSpPr>
          <p:nvPr>
            <p:ph type="sldNum" sz="quarter" idx="12"/>
          </p:nvPr>
        </p:nvSpPr>
        <p:spPr>
          <a:xfrm>
            <a:off x="6553200" y="6356350"/>
            <a:ext cx="2133600" cy="365125"/>
          </a:xfrm>
          <a:prstGeom prst="rect">
            <a:avLst/>
          </a:prstGeom>
        </p:spPr>
        <p:txBody>
          <a:bodyPr/>
          <a:lstStyle/>
          <a:p>
            <a:fld id="{154AF76E-9104-4DE8-9719-10ACD395FBB1}" type="slidenum">
              <a:rPr lang="es-ES" smtClean="0"/>
              <a:pPr/>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a:prstGeom prst="rect">
            <a:avLst/>
          </a:prstGeo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5EF35E49-B182-420F-9C1C-8228215149C0}" type="datetime1">
              <a:rPr lang="es-ES" smtClean="0"/>
              <a:pPr/>
              <a:t>06/03/2017</a:t>
            </a:fld>
            <a:endParaRPr lang="es-ES" dirty="0"/>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r>
              <a:rPr lang="es-ES" dirty="0" smtClean="0"/>
              <a:t>Vega Asesores</a:t>
            </a:r>
            <a:endParaRPr lang="es-ES" dirty="0"/>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54AF76E-9104-4DE8-9719-10ACD395FBB1}" type="slidenum">
              <a:rPr lang="es-ES" smtClean="0"/>
              <a:pPr/>
              <a:t>‹Nº›</a:t>
            </a:fld>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a:prstGeom prst="rect">
            <a:avLst/>
          </a:prstGeo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7C4D206A-D877-422B-B7D6-C2EA6EDC08F7}" type="datetime1">
              <a:rPr lang="es-ES" smtClean="0"/>
              <a:pPr/>
              <a:t>06/03/2017</a:t>
            </a:fld>
            <a:endParaRPr lang="es-ES" dirty="0"/>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r>
              <a:rPr lang="es-ES" dirty="0" smtClean="0"/>
              <a:t>Vega Asesores</a:t>
            </a:r>
            <a:endParaRPr lang="es-ES" dirty="0"/>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54AF76E-9104-4DE8-9719-10ACD395FBB1}" type="slidenum">
              <a:rPr lang="es-ES" smtClean="0"/>
              <a:pPr/>
              <a:t>‹Nº›</a:t>
            </a:fld>
            <a:endParaRPr lang="es-E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1600200"/>
            <a:ext cx="8229600" cy="4525963"/>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934FF129-9295-4C96-8673-837BA309F753}" type="datetime1">
              <a:rPr lang="es-ES" smtClean="0"/>
              <a:pPr/>
              <a:t>06/03/2017</a:t>
            </a:fld>
            <a:endParaRPr lang="es-ES" dirty="0"/>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r>
              <a:rPr lang="es-ES" dirty="0" smtClean="0"/>
              <a:t>Vega Asesores</a:t>
            </a:r>
            <a:endParaRPr lang="es-ES" dirty="0"/>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54AF76E-9104-4DE8-9719-10ACD395FBB1}" type="slidenum">
              <a:rPr lang="es-ES" smtClean="0"/>
              <a:pPr/>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a:prstGeom prst="rect">
            <a:avLst/>
          </a:prstGeo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1E1E6779-95C6-4C29-92E4-4EA761CA8138}" type="datetime1">
              <a:rPr lang="es-ES" smtClean="0"/>
              <a:pPr/>
              <a:t>06/03/2017</a:t>
            </a:fld>
            <a:endParaRPr lang="es-ES" dirty="0"/>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r>
              <a:rPr lang="es-ES" dirty="0" smtClean="0"/>
              <a:t>Vega Asesores</a:t>
            </a:r>
            <a:endParaRPr lang="es-ES" dirty="0"/>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54AF76E-9104-4DE8-9719-10ACD395FBB1}" type="slidenum">
              <a:rPr lang="es-ES" smtClean="0"/>
              <a:pPr/>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6562" name="Picture 2" descr="Resultado de imagen de logo de vega asesores"/>
          <p:cNvPicPr>
            <a:picLocks noChangeAspect="1" noChangeArrowheads="1"/>
          </p:cNvPicPr>
          <p:nvPr userDrawn="1"/>
        </p:nvPicPr>
        <p:blipFill>
          <a:blip r:embed="rId13" cstate="print"/>
          <a:srcRect/>
          <a:stretch>
            <a:fillRect/>
          </a:stretch>
        </p:blipFill>
        <p:spPr bwMode="auto">
          <a:xfrm>
            <a:off x="8028384" y="5999398"/>
            <a:ext cx="1008112" cy="741970"/>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vega@vegaasesores.com" TargetMode="External"/><Relationship Id="rId2" Type="http://schemas.openxmlformats.org/officeDocument/2006/relationships/image" Target="../media/image3.jpe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hyperlink" Target="mailto:info@vegaasesores.com"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7.jpeg"/><Relationship Id="rId7" Type="http://schemas.openxmlformats.org/officeDocument/2006/relationships/diagramColors" Target="../diagrams/colors6.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8 Imagen" descr="Imagen1.jpg"/>
          <p:cNvPicPr>
            <a:picLocks noChangeAspect="1"/>
          </p:cNvPicPr>
          <p:nvPr/>
        </p:nvPicPr>
        <p:blipFill>
          <a:blip r:embed="rId3" cstate="print"/>
          <a:stretch>
            <a:fillRect/>
          </a:stretch>
        </p:blipFill>
        <p:spPr>
          <a:xfrm>
            <a:off x="0" y="0"/>
            <a:ext cx="9144000" cy="6858000"/>
          </a:xfrm>
          <a:prstGeom prst="rect">
            <a:avLst/>
          </a:prstGeom>
        </p:spPr>
      </p:pic>
      <p:sp>
        <p:nvSpPr>
          <p:cNvPr id="11" name="10 CuadroTexto"/>
          <p:cNvSpPr txBox="1"/>
          <p:nvPr/>
        </p:nvSpPr>
        <p:spPr>
          <a:xfrm>
            <a:off x="971600" y="4509120"/>
            <a:ext cx="7200800" cy="1785104"/>
          </a:xfrm>
          <a:prstGeom prst="rect">
            <a:avLst/>
          </a:prstGeom>
          <a:noFill/>
        </p:spPr>
        <p:txBody>
          <a:bodyPr wrap="square" rtlCol="0">
            <a:spAutoFit/>
          </a:bodyPr>
          <a:lstStyle/>
          <a:p>
            <a:pPr algn="ctr">
              <a:spcAft>
                <a:spcPts val="1200"/>
              </a:spcAft>
            </a:pPr>
            <a:r>
              <a:rPr lang="es-ES" sz="4400" b="1" dirty="0" smtClean="0">
                <a:latin typeface="Calibri Light" pitchFamily="34" charset="0"/>
                <a:cs typeface="Calibri Light" pitchFamily="34" charset="0"/>
              </a:rPr>
              <a:t>FISCALIDAD DE LA I+D+i</a:t>
            </a:r>
          </a:p>
          <a:p>
            <a:pPr algn="ctr"/>
            <a:r>
              <a:rPr lang="es-ES" sz="2800" dirty="0" smtClean="0">
                <a:latin typeface="Calibri Light" pitchFamily="34" charset="0"/>
                <a:cs typeface="Calibri Light" pitchFamily="34" charset="0"/>
              </a:rPr>
              <a:t>José Juan Vega Sánchez, Asesor fiscal</a:t>
            </a:r>
          </a:p>
          <a:p>
            <a:pPr algn="ctr"/>
            <a:r>
              <a:rPr lang="es-ES" sz="2800" dirty="0" smtClean="0">
                <a:latin typeface="Calibri Light" pitchFamily="34" charset="0"/>
                <a:cs typeface="Calibri Light" pitchFamily="34" charset="0"/>
              </a:rPr>
              <a:t>7 de marzo de 2017</a:t>
            </a:r>
          </a:p>
        </p:txBody>
      </p:sp>
    </p:spTree>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graphicFrame>
        <p:nvGraphicFramePr>
          <p:cNvPr id="10" name="9 Tabla"/>
          <p:cNvGraphicFramePr>
            <a:graphicFrameLocks noGrp="1"/>
          </p:cNvGraphicFramePr>
          <p:nvPr/>
        </p:nvGraphicFramePr>
        <p:xfrm>
          <a:off x="251520" y="1268760"/>
          <a:ext cx="4482244" cy="5355060"/>
        </p:xfrm>
        <a:graphic>
          <a:graphicData uri="http://schemas.openxmlformats.org/drawingml/2006/table">
            <a:tbl>
              <a:tblPr firstRow="1" bandRow="1">
                <a:tableStyleId>{2D5ABB26-0587-4C30-8999-92F81FD0307C}</a:tableStyleId>
              </a:tblPr>
              <a:tblGrid>
                <a:gridCol w="4482244"/>
              </a:tblGrid>
              <a:tr h="1269676">
                <a:tc>
                  <a:txBody>
                    <a:bodyPr/>
                    <a:lstStyle/>
                    <a:p>
                      <a:pPr algn="ctr"/>
                      <a:r>
                        <a:rPr lang="es-ES" sz="2400" b="1" dirty="0" smtClean="0">
                          <a:latin typeface="+mn-lt"/>
                        </a:rPr>
                        <a:t>Sede Principal</a:t>
                      </a:r>
                    </a:p>
                    <a:p>
                      <a:pPr algn="ctr"/>
                      <a:r>
                        <a:rPr lang="es-ES" sz="2400" dirty="0" smtClean="0">
                          <a:latin typeface="+mn-lt"/>
                        </a:rPr>
                        <a:t>Calle General Vives, 77, 1º H</a:t>
                      </a:r>
                      <a:br>
                        <a:rPr lang="es-ES" sz="2400" dirty="0" smtClean="0">
                          <a:latin typeface="+mn-lt"/>
                        </a:rPr>
                      </a:br>
                      <a:r>
                        <a:rPr lang="es-ES" sz="2400" dirty="0" smtClean="0">
                          <a:latin typeface="+mn-lt"/>
                        </a:rPr>
                        <a:t>Las Palmas de Gran Canaria</a:t>
                      </a:r>
                      <a:endParaRPr lang="es-ES" sz="2400" dirty="0">
                        <a:latin typeface="+mn-lt"/>
                      </a:endParaRPr>
                    </a:p>
                  </a:txBody>
                  <a:tcPr/>
                </a:tc>
              </a:tr>
              <a:tr h="2042692">
                <a:tc>
                  <a:txBody>
                    <a:bodyPr/>
                    <a:lstStyle/>
                    <a:p>
                      <a:pPr algn="ctr"/>
                      <a:r>
                        <a:rPr lang="es-ES" sz="2400" b="1" dirty="0" smtClean="0">
                          <a:latin typeface="+mn-lt"/>
                        </a:rPr>
                        <a:t>Sucursal</a:t>
                      </a:r>
                    </a:p>
                    <a:p>
                      <a:pPr algn="ctr"/>
                      <a:r>
                        <a:rPr lang="es-ES" sz="2400" dirty="0" smtClean="0">
                          <a:latin typeface="+mn-lt"/>
                        </a:rPr>
                        <a:t>Avenida de España, 7</a:t>
                      </a:r>
                    </a:p>
                    <a:p>
                      <a:pPr algn="ctr"/>
                      <a:r>
                        <a:rPr lang="es-ES" sz="2400" dirty="0" smtClean="0">
                          <a:latin typeface="+mn-lt"/>
                        </a:rPr>
                        <a:t>C. C. Prisma, 3ª planta Of. 62</a:t>
                      </a:r>
                      <a:br>
                        <a:rPr lang="es-ES" sz="2400" dirty="0" smtClean="0">
                          <a:latin typeface="+mn-lt"/>
                        </a:rPr>
                      </a:br>
                      <a:r>
                        <a:rPr lang="es-ES" sz="2400" dirty="0" smtClean="0">
                          <a:latin typeface="+mn-lt"/>
                        </a:rPr>
                        <a:t>San Bartolomé de Tirajana</a:t>
                      </a:r>
                    </a:p>
                  </a:txBody>
                  <a:tcPr/>
                </a:tc>
              </a:tr>
              <a:tr h="2042692">
                <a:tc>
                  <a:txBody>
                    <a:bodyPr/>
                    <a:lstStyle/>
                    <a:p>
                      <a:pPr algn="ctr"/>
                      <a:r>
                        <a:rPr lang="es-ES" sz="2400" dirty="0" smtClean="0">
                          <a:latin typeface="+mn-lt"/>
                        </a:rPr>
                        <a:t>Teléfono: +34 928 22 88 36</a:t>
                      </a:r>
                    </a:p>
                    <a:p>
                      <a:pPr algn="ctr"/>
                      <a:r>
                        <a:rPr lang="es-ES" sz="2400" dirty="0" smtClean="0">
                          <a:solidFill>
                            <a:schemeClr val="bg2">
                              <a:lumMod val="25000"/>
                            </a:schemeClr>
                          </a:solidFill>
                          <a:latin typeface="+mn-lt"/>
                          <a:hlinkClick r:id="rId3"/>
                        </a:rPr>
                        <a:t>vega@vegaasesores.com</a:t>
                      </a:r>
                      <a:endParaRPr lang="es-ES" sz="2400" dirty="0" smtClean="0">
                        <a:solidFill>
                          <a:schemeClr val="bg2">
                            <a:lumMod val="25000"/>
                          </a:schemeClr>
                        </a:solidFill>
                        <a:latin typeface="+mn-lt"/>
                      </a:endParaRPr>
                    </a:p>
                    <a:p>
                      <a:pPr algn="ctr"/>
                      <a:r>
                        <a:rPr lang="es-ES" sz="2400" dirty="0" smtClean="0">
                          <a:solidFill>
                            <a:schemeClr val="bg2">
                              <a:lumMod val="25000"/>
                            </a:schemeClr>
                          </a:solidFill>
                          <a:latin typeface="+mn-lt"/>
                          <a:hlinkClick r:id="rId4"/>
                        </a:rPr>
                        <a:t>info@vegaasesores.com</a:t>
                      </a:r>
                      <a:endParaRPr lang="es-ES" sz="2400" dirty="0" smtClean="0">
                        <a:solidFill>
                          <a:schemeClr val="bg2">
                            <a:lumMod val="25000"/>
                          </a:schemeClr>
                        </a:solidFill>
                        <a:latin typeface="+mn-lt"/>
                      </a:endParaRPr>
                    </a:p>
                    <a:p>
                      <a:pPr algn="ctr"/>
                      <a:endParaRPr lang="es-ES" sz="2400" dirty="0" smtClean="0">
                        <a:latin typeface="+mn-lt"/>
                      </a:endParaRPr>
                    </a:p>
                  </a:txBody>
                  <a:tcPr/>
                </a:tc>
              </a:tr>
            </a:tbl>
          </a:graphicData>
        </a:graphic>
      </p:graphicFrame>
      <p:sp>
        <p:nvSpPr>
          <p:cNvPr id="11" name="10 Título"/>
          <p:cNvSpPr>
            <a:spLocks noGrp="1"/>
          </p:cNvSpPr>
          <p:nvPr>
            <p:ph type="title"/>
          </p:nvPr>
        </p:nvSpPr>
        <p:spPr>
          <a:xfrm>
            <a:off x="179512" y="0"/>
            <a:ext cx="8784976" cy="1143000"/>
          </a:xfrm>
        </p:spPr>
        <p:txBody>
          <a:bodyPr anchor="ctr">
            <a:normAutofit fontScale="90000"/>
          </a:bodyPr>
          <a:lstStyle/>
          <a:p>
            <a:r>
              <a:rPr lang="es-ES" altLang="ko-KR" dirty="0" smtClean="0">
                <a:latin typeface="Calibri Light" pitchFamily="34" charset="0"/>
                <a:cs typeface="Calibri Light" pitchFamily="34" charset="0"/>
              </a:rPr>
              <a:t>ASESORÍA FISCAL, CONTABLE Y LABORAL </a:t>
            </a:r>
            <a:endParaRPr lang="es-ES" dirty="0">
              <a:latin typeface="Calibri Light" pitchFamily="34" charset="0"/>
              <a:cs typeface="Calibri Light" pitchFamily="34" charset="0"/>
            </a:endParaRPr>
          </a:p>
        </p:txBody>
      </p:sp>
      <p:pic>
        <p:nvPicPr>
          <p:cNvPr id="6" name="5 Imagen" descr="Vega-Asesores-Oficial-Azul.png"/>
          <p:cNvPicPr>
            <a:picLocks noChangeAspect="1"/>
          </p:cNvPicPr>
          <p:nvPr/>
        </p:nvPicPr>
        <p:blipFill>
          <a:blip r:embed="rId5" cstate="print"/>
          <a:stretch>
            <a:fillRect/>
          </a:stretch>
        </p:blipFill>
        <p:spPr>
          <a:xfrm>
            <a:off x="5148064" y="2060848"/>
            <a:ext cx="3456384" cy="2626851"/>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1547664" y="274638"/>
            <a:ext cx="7139136" cy="1143000"/>
          </a:xfrm>
        </p:spPr>
        <p:txBody>
          <a:bodyPr/>
          <a:lstStyle/>
          <a:p>
            <a:r>
              <a:rPr lang="es-ES" dirty="0" smtClean="0"/>
              <a:t>CONTENIDO</a:t>
            </a:r>
            <a:endParaRPr lang="es-ES" dirty="0"/>
          </a:p>
        </p:txBody>
      </p:sp>
      <p:sp>
        <p:nvSpPr>
          <p:cNvPr id="3" name="2 Marcador de contenido"/>
          <p:cNvSpPr>
            <a:spLocks noGrp="1"/>
          </p:cNvSpPr>
          <p:nvPr>
            <p:ph idx="1"/>
          </p:nvPr>
        </p:nvSpPr>
        <p:spPr>
          <a:xfrm>
            <a:off x="1619672" y="1600200"/>
            <a:ext cx="7067128" cy="4525963"/>
          </a:xfrm>
        </p:spPr>
        <p:txBody>
          <a:bodyPr>
            <a:normAutofit/>
          </a:bodyPr>
          <a:lstStyle/>
          <a:p>
            <a:pPr marL="457200" indent="-457200">
              <a:buAutoNum type="arabicPeriod"/>
            </a:pPr>
            <a:r>
              <a:rPr lang="es-ES" sz="2400" dirty="0" smtClean="0"/>
              <a:t>Seguridad jurídica para la aplicación de la deducción</a:t>
            </a:r>
          </a:p>
          <a:p>
            <a:pPr marL="457200" indent="-457200">
              <a:buAutoNum type="arabicPeriod"/>
            </a:pPr>
            <a:r>
              <a:rPr lang="es-ES" sz="2400" dirty="0" smtClean="0"/>
              <a:t>Base de la deducción</a:t>
            </a:r>
          </a:p>
          <a:p>
            <a:pPr marL="457200" indent="-457200">
              <a:buAutoNum type="arabicPeriod"/>
            </a:pPr>
            <a:r>
              <a:rPr lang="es-ES" sz="2400" dirty="0" smtClean="0"/>
              <a:t>Límites de la deducción</a:t>
            </a:r>
          </a:p>
          <a:p>
            <a:pPr marL="457200" indent="-457200">
              <a:buAutoNum type="arabicPeriod"/>
            </a:pPr>
            <a:r>
              <a:rPr lang="es-ES" sz="2400" dirty="0" smtClean="0"/>
              <a:t>¿Cuándo se aplica la deducción?</a:t>
            </a:r>
          </a:p>
          <a:p>
            <a:pPr marL="457200" indent="-457200">
              <a:buAutoNum type="arabicPeriod"/>
            </a:pPr>
            <a:r>
              <a:rPr lang="es-ES" sz="2400" dirty="0" smtClean="0"/>
              <a:t>¿Cómo se aplica la deducción?</a:t>
            </a:r>
          </a:p>
          <a:p>
            <a:pPr marL="457200" indent="-457200">
              <a:buAutoNum type="arabicPeriod"/>
            </a:pPr>
            <a:r>
              <a:rPr lang="es-ES" sz="2400" dirty="0" smtClean="0"/>
              <a:t>Casos de inspección tributaria</a:t>
            </a:r>
          </a:p>
          <a:p>
            <a:pPr marL="457200" indent="-457200">
              <a:buAutoNum type="arabicPeriod"/>
            </a:pPr>
            <a:r>
              <a:rPr lang="es-ES" sz="2400" dirty="0" smtClean="0"/>
              <a:t>Otros incentivos aplicables a la I+D+i</a:t>
            </a:r>
          </a:p>
          <a:p>
            <a:pPr marL="457200" indent="-457200">
              <a:buAutoNum type="arabicPeriod"/>
            </a:pPr>
            <a:r>
              <a:rPr lang="es-ES" sz="2400" dirty="0" smtClean="0"/>
              <a:t>Control de ayudas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6" name="5 Título"/>
          <p:cNvSpPr>
            <a:spLocks noGrp="1"/>
          </p:cNvSpPr>
          <p:nvPr>
            <p:ph type="title"/>
          </p:nvPr>
        </p:nvSpPr>
        <p:spPr>
          <a:xfrm>
            <a:off x="467544" y="2492896"/>
            <a:ext cx="8208912" cy="1872208"/>
          </a:xfrm>
        </p:spPr>
        <p:txBody>
          <a:bodyPr>
            <a:noAutofit/>
          </a:bodyPr>
          <a:lstStyle/>
          <a:p>
            <a:pPr marL="742950" indent="-742950">
              <a:buFont typeface="+mj-lt"/>
              <a:buAutoNum type="arabicPeriod"/>
            </a:pPr>
            <a:r>
              <a:rPr lang="es-ES" dirty="0" smtClean="0"/>
              <a:t>Seguridad jurídica para la aplicación de la deducción</a:t>
            </a:r>
            <a:endParaRPr lang="es-E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b="3000"/>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8229600" cy="1052736"/>
          </a:xfrm>
        </p:spPr>
        <p:txBody>
          <a:bodyPr anchor="ctr">
            <a:noAutofit/>
          </a:bodyPr>
          <a:lstStyle/>
          <a:p>
            <a:r>
              <a:rPr lang="es-ES" sz="3400" dirty="0" smtClean="0"/>
              <a:t>1. Seguridad jurídica para la aplicación de la deducción</a:t>
            </a:r>
            <a:endParaRPr lang="es-ES" sz="3400" dirty="0"/>
          </a:p>
        </p:txBody>
      </p:sp>
      <p:sp>
        <p:nvSpPr>
          <p:cNvPr id="3" name="2 Marcador de contenido"/>
          <p:cNvSpPr>
            <a:spLocks noGrp="1"/>
          </p:cNvSpPr>
          <p:nvPr>
            <p:ph idx="1"/>
          </p:nvPr>
        </p:nvSpPr>
        <p:spPr>
          <a:xfrm>
            <a:off x="457200" y="1340768"/>
            <a:ext cx="8229600" cy="5040560"/>
          </a:xfrm>
        </p:spPr>
        <p:txBody>
          <a:bodyPr>
            <a:noAutofit/>
          </a:bodyPr>
          <a:lstStyle/>
          <a:p>
            <a:pPr>
              <a:spcBef>
                <a:spcPts val="0"/>
              </a:spcBef>
              <a:spcAft>
                <a:spcPts val="1200"/>
              </a:spcAft>
            </a:pPr>
            <a:r>
              <a:rPr lang="es-ES" sz="2400" dirty="0" smtClean="0"/>
              <a:t>Es importante determinar qué es investigación y desarrollo o innovación tecnológica mediante el </a:t>
            </a:r>
            <a:r>
              <a:rPr lang="es-ES" sz="2400" b="1" dirty="0" smtClean="0"/>
              <a:t>auxilio de expertos</a:t>
            </a:r>
            <a:r>
              <a:rPr lang="es-ES" sz="2400" dirty="0" smtClean="0"/>
              <a:t>, que valorarán la proyección de la actividad y detallarán el estado actual de la ciencia o la tecnología, de acuerdo a los criterios establecidos por la OCDE. </a:t>
            </a:r>
          </a:p>
          <a:p>
            <a:pPr>
              <a:spcBef>
                <a:spcPts val="0"/>
              </a:spcBef>
              <a:spcAft>
                <a:spcPts val="1200"/>
              </a:spcAft>
            </a:pPr>
            <a:r>
              <a:rPr lang="es-ES" sz="2400" dirty="0" smtClean="0"/>
              <a:t>De esta forma se establece con certeza si los proyectos </a:t>
            </a:r>
            <a:r>
              <a:rPr lang="es-ES" sz="2400" b="1" dirty="0" smtClean="0"/>
              <a:t>representan o no un avance efectivo</a:t>
            </a:r>
            <a:r>
              <a:rPr lang="es-ES" sz="2400" dirty="0" smtClean="0"/>
              <a:t>. </a:t>
            </a:r>
          </a:p>
          <a:p>
            <a:pPr>
              <a:spcBef>
                <a:spcPts val="0"/>
              </a:spcBef>
              <a:spcAft>
                <a:spcPts val="1200"/>
              </a:spcAft>
            </a:pPr>
            <a:r>
              <a:rPr lang="es-ES" sz="2400" dirty="0" smtClean="0"/>
              <a:t>La obtención de informes de los organismos competentes ayudan a </a:t>
            </a:r>
            <a:r>
              <a:rPr lang="es-ES" sz="2400" b="1" dirty="0" smtClean="0"/>
              <a:t>consolidar una seguridad jurídica </a:t>
            </a:r>
            <a:r>
              <a:rPr lang="es-ES" sz="2400" dirty="0" smtClean="0"/>
              <a:t>ante posibles inspecciones tributarias, aunque hay que tener en cuenta el carácter vinculante de cada uno de ellos.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b="3000"/>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8229600" cy="1052736"/>
          </a:xfrm>
        </p:spPr>
        <p:txBody>
          <a:bodyPr anchor="ctr">
            <a:noAutofit/>
          </a:bodyPr>
          <a:lstStyle/>
          <a:p>
            <a:r>
              <a:rPr lang="es-ES" sz="3400" dirty="0" smtClean="0"/>
              <a:t>1. Seguridad jurídica para la aplicación de la deducción</a:t>
            </a:r>
            <a:endParaRPr lang="es-ES" sz="3400" dirty="0"/>
          </a:p>
        </p:txBody>
      </p:sp>
      <p:sp>
        <p:nvSpPr>
          <p:cNvPr id="3" name="2 Marcador de contenido"/>
          <p:cNvSpPr>
            <a:spLocks noGrp="1"/>
          </p:cNvSpPr>
          <p:nvPr>
            <p:ph idx="1"/>
          </p:nvPr>
        </p:nvSpPr>
        <p:spPr>
          <a:xfrm>
            <a:off x="457200" y="1340768"/>
            <a:ext cx="8229600" cy="5040560"/>
          </a:xfrm>
        </p:spPr>
        <p:txBody>
          <a:bodyPr>
            <a:normAutofit/>
          </a:bodyPr>
          <a:lstStyle/>
          <a:p>
            <a:pPr>
              <a:spcAft>
                <a:spcPts val="1200"/>
              </a:spcAft>
            </a:pPr>
            <a:r>
              <a:rPr lang="es-ES" sz="2400" dirty="0" smtClean="0"/>
              <a:t>Con el informe motivado del MINECO se obtiene seguridad jurídica plena en cuanto al </a:t>
            </a:r>
            <a:r>
              <a:rPr lang="es-ES" sz="2400" b="1" dirty="0" smtClean="0"/>
              <a:t>fondo de la calificación</a:t>
            </a:r>
            <a:r>
              <a:rPr lang="es-ES" sz="2400" dirty="0" smtClean="0"/>
              <a:t>, es decir, en cuanto a si se trata de actividades de I+D o no.</a:t>
            </a:r>
          </a:p>
          <a:p>
            <a:pPr>
              <a:spcAft>
                <a:spcPts val="1200"/>
              </a:spcAft>
            </a:pPr>
            <a:r>
              <a:rPr lang="es-ES" sz="2400" dirty="0" smtClean="0"/>
              <a:t>Las contestaciones de la Administración Tributaria a las consultas planteadas por los interesados tienen carácter vinculante sobre </a:t>
            </a:r>
            <a:r>
              <a:rPr lang="es-ES" sz="2400" b="1" dirty="0" smtClean="0"/>
              <a:t>la interpretación y aplicación de la deducción</a:t>
            </a:r>
            <a:r>
              <a:rPr lang="es-ES" sz="2400" dirty="0" smtClean="0"/>
              <a:t>. </a:t>
            </a:r>
          </a:p>
          <a:p>
            <a:pPr>
              <a:spcAft>
                <a:spcPts val="1200"/>
              </a:spcAft>
            </a:pPr>
            <a:r>
              <a:rPr lang="es-ES" sz="2400" dirty="0" smtClean="0"/>
              <a:t>También se puede solicitar a la Administración tributaria la adopción de acuerdos previos de </a:t>
            </a:r>
            <a:r>
              <a:rPr lang="es-ES" sz="2400" b="1" dirty="0" smtClean="0"/>
              <a:t>valoración de los gastos </a:t>
            </a:r>
            <a:r>
              <a:rPr lang="es-ES" sz="2400" dirty="0" smtClean="0"/>
              <a:t>correspondientes a proyectos de esta índole, que considere susceptibles de disfrutar de la deducción. </a:t>
            </a:r>
          </a:p>
          <a:p>
            <a:pPr>
              <a:spcAft>
                <a:spcPts val="1200"/>
              </a:spcAft>
            </a:pPr>
            <a:endParaRPr lang="es-ES" sz="24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b="3000"/>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8229600" cy="1052736"/>
          </a:xfrm>
        </p:spPr>
        <p:txBody>
          <a:bodyPr anchor="ctr">
            <a:noAutofit/>
          </a:bodyPr>
          <a:lstStyle/>
          <a:p>
            <a:r>
              <a:rPr lang="es-ES" sz="3400" dirty="0" smtClean="0"/>
              <a:t>1. Seguridad jurídica para la aplicación de la deducción</a:t>
            </a:r>
            <a:endParaRPr lang="es-ES" sz="3400" dirty="0"/>
          </a:p>
        </p:txBody>
      </p:sp>
      <p:sp>
        <p:nvSpPr>
          <p:cNvPr id="3" name="2 Marcador de contenido"/>
          <p:cNvSpPr>
            <a:spLocks noGrp="1"/>
          </p:cNvSpPr>
          <p:nvPr>
            <p:ph idx="1"/>
          </p:nvPr>
        </p:nvSpPr>
        <p:spPr>
          <a:xfrm>
            <a:off x="457200" y="1340768"/>
            <a:ext cx="8229600" cy="5040560"/>
          </a:xfrm>
        </p:spPr>
        <p:txBody>
          <a:bodyPr>
            <a:normAutofit/>
          </a:bodyPr>
          <a:lstStyle/>
          <a:p>
            <a:r>
              <a:rPr lang="es-ES" sz="2400" dirty="0" smtClean="0"/>
              <a:t>Informes del  Centro para el Desarrollo Tecnológico Industrial (CDTI)</a:t>
            </a:r>
          </a:p>
        </p:txBody>
      </p:sp>
      <p:sp>
        <p:nvSpPr>
          <p:cNvPr id="6" name="5 Rectángulo redondeado"/>
          <p:cNvSpPr/>
          <p:nvPr/>
        </p:nvSpPr>
        <p:spPr>
          <a:xfrm>
            <a:off x="899592" y="2492896"/>
            <a:ext cx="7488832" cy="2952328"/>
          </a:xfrm>
          <a:prstGeom prst="roundRect">
            <a:avLst/>
          </a:prstGeom>
          <a:solidFill>
            <a:schemeClr val="accent2">
              <a:lumMod val="60000"/>
              <a:lumOff val="4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6 CuadroTexto"/>
          <p:cNvSpPr txBox="1"/>
          <p:nvPr/>
        </p:nvSpPr>
        <p:spPr>
          <a:xfrm>
            <a:off x="971600" y="2564904"/>
            <a:ext cx="7344816" cy="3123932"/>
          </a:xfrm>
          <a:prstGeom prst="rect">
            <a:avLst/>
          </a:prstGeom>
          <a:noFill/>
        </p:spPr>
        <p:txBody>
          <a:bodyPr wrap="square" rtlCol="0">
            <a:spAutoFit/>
          </a:bodyPr>
          <a:lstStyle/>
          <a:p>
            <a:pPr algn="ctr">
              <a:spcAft>
                <a:spcPts val="600"/>
              </a:spcAft>
              <a:buNone/>
            </a:pPr>
            <a:r>
              <a:rPr lang="es-ES" sz="2400" b="1" u="sng" dirty="0" smtClean="0"/>
              <a:t>DGT CV 2698-13:</a:t>
            </a:r>
          </a:p>
          <a:p>
            <a:pPr>
              <a:buNone/>
            </a:pPr>
            <a:r>
              <a:rPr lang="es-ES" sz="2400" dirty="0" smtClean="0"/>
              <a:t>Las referencias a la delimitación de la base de deducción o a su cuantificación establecidas en informes del  Centro para el Desarrollo Tecnológico Industrial (CDTI) no constituye el objeto propio del informe motivado, por lo que no tienen carácter vinculante para la Administración tributaria.</a:t>
            </a:r>
          </a:p>
          <a:p>
            <a:pPr>
              <a:spcAft>
                <a:spcPts val="1200"/>
              </a:spcAft>
            </a:pPr>
            <a:endParaRPr lang="es-ES" sz="24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title"/>
          </p:nvPr>
        </p:nvSpPr>
        <p:spPr>
          <a:xfrm>
            <a:off x="467544" y="2492896"/>
            <a:ext cx="8208912" cy="1872208"/>
          </a:xfrm>
        </p:spPr>
        <p:txBody>
          <a:bodyPr>
            <a:normAutofit/>
          </a:bodyPr>
          <a:lstStyle/>
          <a:p>
            <a:pPr marL="742950" indent="-742950">
              <a:buFont typeface="+mj-lt"/>
              <a:buAutoNum type="arabicPeriod" startAt="2"/>
            </a:pPr>
            <a:r>
              <a:rPr lang="es-ES" dirty="0" smtClean="0"/>
              <a:t>Base de la deducción</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8229600" cy="1124744"/>
          </a:xfrm>
        </p:spPr>
        <p:txBody>
          <a:bodyPr anchor="ctr"/>
          <a:lstStyle/>
          <a:p>
            <a:r>
              <a:rPr lang="es-ES" dirty="0" smtClean="0"/>
              <a:t>2. Base de la deducción</a:t>
            </a:r>
            <a:endParaRPr lang="es-ES" dirty="0"/>
          </a:p>
        </p:txBody>
      </p:sp>
      <p:sp>
        <p:nvSpPr>
          <p:cNvPr id="3" name="2 Marcador de contenido"/>
          <p:cNvSpPr>
            <a:spLocks noGrp="1"/>
          </p:cNvSpPr>
          <p:nvPr>
            <p:ph idx="1"/>
          </p:nvPr>
        </p:nvSpPr>
        <p:spPr/>
        <p:txBody>
          <a:bodyPr>
            <a:normAutofit/>
          </a:bodyPr>
          <a:lstStyle/>
          <a:p>
            <a:pPr>
              <a:spcBef>
                <a:spcPts val="0"/>
              </a:spcBef>
              <a:spcAft>
                <a:spcPts val="1200"/>
              </a:spcAft>
            </a:pPr>
            <a:r>
              <a:rPr lang="es-ES" sz="2400" dirty="0" smtClean="0"/>
              <a:t>I+D. REQUISITOS de las inversiones y los gastos: </a:t>
            </a:r>
          </a:p>
        </p:txBody>
      </p:sp>
      <p:graphicFrame>
        <p:nvGraphicFramePr>
          <p:cNvPr id="5" name="4 Diagrama"/>
          <p:cNvGraphicFramePr/>
          <p:nvPr/>
        </p:nvGraphicFramePr>
        <p:xfrm>
          <a:off x="2015716" y="2132856"/>
          <a:ext cx="4788532"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8229600" cy="1124744"/>
          </a:xfrm>
        </p:spPr>
        <p:txBody>
          <a:bodyPr anchor="ctr"/>
          <a:lstStyle/>
          <a:p>
            <a:r>
              <a:rPr lang="es-ES" dirty="0" smtClean="0"/>
              <a:t>2. Base de la deducción</a:t>
            </a:r>
            <a:endParaRPr lang="es-ES" dirty="0"/>
          </a:p>
        </p:txBody>
      </p:sp>
      <p:sp>
        <p:nvSpPr>
          <p:cNvPr id="3" name="2 Marcador de contenido"/>
          <p:cNvSpPr>
            <a:spLocks noGrp="1"/>
          </p:cNvSpPr>
          <p:nvPr>
            <p:ph idx="1"/>
          </p:nvPr>
        </p:nvSpPr>
        <p:spPr/>
        <p:txBody>
          <a:bodyPr>
            <a:normAutofit/>
          </a:bodyPr>
          <a:lstStyle/>
          <a:p>
            <a:pPr>
              <a:spcBef>
                <a:spcPts val="0"/>
              </a:spcBef>
              <a:spcAft>
                <a:spcPts val="1200"/>
              </a:spcAft>
            </a:pPr>
            <a:r>
              <a:rPr lang="es-ES" sz="2400" dirty="0" smtClean="0"/>
              <a:t>IT. REQUISITOS de los gastos: </a:t>
            </a:r>
          </a:p>
        </p:txBody>
      </p:sp>
      <p:graphicFrame>
        <p:nvGraphicFramePr>
          <p:cNvPr id="5" name="4 Diagrama"/>
          <p:cNvGraphicFramePr/>
          <p:nvPr/>
        </p:nvGraphicFramePr>
        <p:xfrm>
          <a:off x="2015716" y="2132856"/>
          <a:ext cx="4788532"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8229600" cy="1124744"/>
          </a:xfrm>
        </p:spPr>
        <p:txBody>
          <a:bodyPr anchor="ctr"/>
          <a:lstStyle/>
          <a:p>
            <a:r>
              <a:rPr lang="es-ES" dirty="0" smtClean="0"/>
              <a:t>2. Base de la deducción</a:t>
            </a:r>
            <a:endParaRPr lang="es-ES" dirty="0"/>
          </a:p>
        </p:txBody>
      </p:sp>
      <p:sp>
        <p:nvSpPr>
          <p:cNvPr id="3" name="2 Marcador de contenido"/>
          <p:cNvSpPr>
            <a:spLocks noGrp="1"/>
          </p:cNvSpPr>
          <p:nvPr>
            <p:ph idx="1"/>
          </p:nvPr>
        </p:nvSpPr>
        <p:spPr/>
        <p:txBody>
          <a:bodyPr>
            <a:normAutofit/>
          </a:bodyPr>
          <a:lstStyle/>
          <a:p>
            <a:r>
              <a:rPr lang="es-ES" sz="2400" dirty="0" smtClean="0"/>
              <a:t>Según la Resolución del ICAC 28-5-13, los GASTOS DIRECTOS relacionados con la actividad de I+D son:</a:t>
            </a:r>
          </a:p>
          <a:p>
            <a:pPr lvl="1"/>
            <a:r>
              <a:rPr lang="es-ES" sz="2400" b="1" dirty="0" smtClean="0"/>
              <a:t>costes del personal </a:t>
            </a:r>
            <a:r>
              <a:rPr lang="es-ES" sz="2400" dirty="0" smtClean="0"/>
              <a:t>afecto directamente a las actividades de I+D, que son los investigadores, técnicos y personal asimilado y otro personal de apoyo (OCDE, Manual Frascati);</a:t>
            </a:r>
          </a:p>
          <a:p>
            <a:pPr lvl="1"/>
            <a:r>
              <a:rPr lang="es-ES" sz="2400" b="1" dirty="0" smtClean="0"/>
              <a:t>costes de materias primas, materias consumibles y servicios</a:t>
            </a:r>
            <a:r>
              <a:rPr lang="es-ES" sz="2400" dirty="0" smtClean="0"/>
              <a:t> utilizados directamente en el proyecto de I+D;</a:t>
            </a:r>
          </a:p>
          <a:p>
            <a:pPr lvl="1"/>
            <a:r>
              <a:rPr lang="es-ES" sz="2400" b="1" dirty="0" smtClean="0"/>
              <a:t>amortización del inmovilizado </a:t>
            </a:r>
            <a:r>
              <a:rPr lang="es-ES" sz="2400" dirty="0" smtClean="0"/>
              <a:t>afecto directamente al proyecto de I+D.</a:t>
            </a:r>
            <a:endParaRPr lang="es-ES"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8229600" cy="1124744"/>
          </a:xfrm>
        </p:spPr>
        <p:txBody>
          <a:bodyPr anchor="ctr"/>
          <a:lstStyle/>
          <a:p>
            <a:r>
              <a:rPr lang="es-ES" dirty="0" smtClean="0"/>
              <a:t>2. Base de la deducción</a:t>
            </a:r>
            <a:endParaRPr lang="es-ES" dirty="0"/>
          </a:p>
        </p:txBody>
      </p:sp>
      <p:sp>
        <p:nvSpPr>
          <p:cNvPr id="3" name="2 Marcador de contenido"/>
          <p:cNvSpPr>
            <a:spLocks noGrp="1"/>
          </p:cNvSpPr>
          <p:nvPr>
            <p:ph idx="1"/>
          </p:nvPr>
        </p:nvSpPr>
        <p:spPr/>
        <p:txBody>
          <a:bodyPr>
            <a:normAutofit/>
          </a:bodyPr>
          <a:lstStyle/>
          <a:p>
            <a:r>
              <a:rPr lang="es-ES" sz="2400" dirty="0" smtClean="0"/>
              <a:t>Según la misma Resolución, NO forman parte de la base de la deducción:</a:t>
            </a:r>
          </a:p>
          <a:p>
            <a:pPr lvl="1" algn="just"/>
            <a:r>
              <a:rPr lang="es-ES" sz="2400" dirty="0" smtClean="0"/>
              <a:t>la parte de </a:t>
            </a:r>
            <a:r>
              <a:rPr lang="es-ES" sz="2400" b="1" dirty="0" smtClean="0"/>
              <a:t>costes indirectos </a:t>
            </a:r>
            <a:r>
              <a:rPr lang="es-ES" sz="2400" dirty="0" smtClean="0"/>
              <a:t>que razonablemente afecten a las actividades de I+D, aunque respondan a una imputación racional de los mismos;</a:t>
            </a:r>
          </a:p>
          <a:p>
            <a:pPr lvl="1" algn="just"/>
            <a:r>
              <a:rPr lang="es-ES" sz="2400" dirty="0" smtClean="0"/>
              <a:t>los </a:t>
            </a:r>
            <a:r>
              <a:rPr lang="es-ES" sz="2400" b="1" dirty="0" smtClean="0"/>
              <a:t>costes de subactividad</a:t>
            </a:r>
            <a:r>
              <a:rPr lang="es-ES" sz="2400" dirty="0" smtClean="0"/>
              <a:t>, los de </a:t>
            </a:r>
            <a:r>
              <a:rPr lang="es-ES" sz="2400" b="1" dirty="0" smtClean="0"/>
              <a:t>estructura general </a:t>
            </a:r>
            <a:r>
              <a:rPr lang="es-ES" sz="2400" dirty="0" smtClean="0"/>
              <a:t>de la empresa y los </a:t>
            </a:r>
            <a:r>
              <a:rPr lang="es-ES" sz="2400" b="1" dirty="0" smtClean="0"/>
              <a:t>financieros</a:t>
            </a:r>
            <a:r>
              <a:rPr lang="es-ES" sz="2400" dirty="0" smtClean="0"/>
              <a: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6 Rectángulo redondeado"/>
          <p:cNvSpPr/>
          <p:nvPr/>
        </p:nvSpPr>
        <p:spPr>
          <a:xfrm>
            <a:off x="899592" y="2492896"/>
            <a:ext cx="7488832" cy="2952328"/>
          </a:xfrm>
          <a:prstGeom prst="roundRect">
            <a:avLst/>
          </a:prstGeom>
          <a:solidFill>
            <a:schemeClr val="accent2">
              <a:lumMod val="60000"/>
              <a:lumOff val="4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 name="1 Título"/>
          <p:cNvSpPr>
            <a:spLocks noGrp="1"/>
          </p:cNvSpPr>
          <p:nvPr>
            <p:ph type="title"/>
          </p:nvPr>
        </p:nvSpPr>
        <p:spPr>
          <a:xfrm>
            <a:off x="0" y="0"/>
            <a:ext cx="8229600" cy="1124744"/>
          </a:xfrm>
        </p:spPr>
        <p:txBody>
          <a:bodyPr anchor="ctr"/>
          <a:lstStyle/>
          <a:p>
            <a:r>
              <a:rPr lang="es-ES" dirty="0" smtClean="0"/>
              <a:t>2. Base de la deducción</a:t>
            </a:r>
            <a:endParaRPr lang="es-ES" dirty="0"/>
          </a:p>
        </p:txBody>
      </p:sp>
      <p:sp>
        <p:nvSpPr>
          <p:cNvPr id="3" name="2 Marcador de contenido"/>
          <p:cNvSpPr>
            <a:spLocks noGrp="1"/>
          </p:cNvSpPr>
          <p:nvPr>
            <p:ph idx="1"/>
          </p:nvPr>
        </p:nvSpPr>
        <p:spPr/>
        <p:txBody>
          <a:bodyPr>
            <a:normAutofit/>
          </a:bodyPr>
          <a:lstStyle/>
          <a:p>
            <a:r>
              <a:rPr lang="es-ES" sz="2400" dirty="0" smtClean="0"/>
              <a:t>¿Es necesaria la activación de los gastos de I+D+i?</a:t>
            </a:r>
          </a:p>
          <a:p>
            <a:pPr>
              <a:buNone/>
            </a:pPr>
            <a:endParaRPr lang="es-ES" sz="2400" dirty="0" smtClean="0"/>
          </a:p>
          <a:p>
            <a:pPr>
              <a:buNone/>
            </a:pPr>
            <a:r>
              <a:rPr lang="es-ES" sz="2400" dirty="0" smtClean="0"/>
              <a:t>	</a:t>
            </a:r>
          </a:p>
        </p:txBody>
      </p:sp>
      <p:sp>
        <p:nvSpPr>
          <p:cNvPr id="6" name="5 CuadroTexto"/>
          <p:cNvSpPr txBox="1"/>
          <p:nvPr/>
        </p:nvSpPr>
        <p:spPr>
          <a:xfrm>
            <a:off x="971600" y="2564904"/>
            <a:ext cx="7344816" cy="2754600"/>
          </a:xfrm>
          <a:prstGeom prst="rect">
            <a:avLst/>
          </a:prstGeom>
          <a:noFill/>
        </p:spPr>
        <p:txBody>
          <a:bodyPr wrap="square" rtlCol="0">
            <a:spAutoFit/>
          </a:bodyPr>
          <a:lstStyle/>
          <a:p>
            <a:pPr algn="ctr">
              <a:spcAft>
                <a:spcPts val="600"/>
              </a:spcAft>
              <a:buNone/>
            </a:pPr>
            <a:r>
              <a:rPr lang="es-ES" sz="2400" b="1" u="sng" dirty="0" smtClean="0"/>
              <a:t>DGT CV 2765-15 :</a:t>
            </a:r>
          </a:p>
          <a:p>
            <a:pPr algn="just">
              <a:spcAft>
                <a:spcPts val="600"/>
              </a:spcAft>
              <a:buNone/>
            </a:pPr>
            <a:r>
              <a:rPr lang="es-ES" sz="2400" dirty="0" smtClean="0"/>
              <a:t>La base de la deducción lo forman los gastos devengados en el período derivados de la realización de actividades de I+D, con independencia de su activación contable. Si se activan su amortización no puede formar después parte de la base de deducción porque ya habrán formado parte de la misma.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6" name="5 Rectángulo redondeado"/>
          <p:cNvSpPr/>
          <p:nvPr/>
        </p:nvSpPr>
        <p:spPr>
          <a:xfrm>
            <a:off x="827584" y="3861048"/>
            <a:ext cx="7776864" cy="2088232"/>
          </a:xfrm>
          <a:prstGeom prst="roundRect">
            <a:avLst/>
          </a:prstGeom>
          <a:solidFill>
            <a:schemeClr val="accent2">
              <a:lumMod val="60000"/>
              <a:lumOff val="4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 name="1 Título"/>
          <p:cNvSpPr>
            <a:spLocks noGrp="1"/>
          </p:cNvSpPr>
          <p:nvPr>
            <p:ph type="title"/>
          </p:nvPr>
        </p:nvSpPr>
        <p:spPr>
          <a:xfrm>
            <a:off x="0" y="0"/>
            <a:ext cx="8229600" cy="1124744"/>
          </a:xfrm>
        </p:spPr>
        <p:txBody>
          <a:bodyPr anchor="ctr"/>
          <a:lstStyle/>
          <a:p>
            <a:r>
              <a:rPr lang="es-ES" dirty="0" smtClean="0"/>
              <a:t>2. Base de la deducción</a:t>
            </a:r>
            <a:endParaRPr lang="es-ES" dirty="0"/>
          </a:p>
        </p:txBody>
      </p:sp>
      <p:sp>
        <p:nvSpPr>
          <p:cNvPr id="3" name="2 Marcador de contenido"/>
          <p:cNvSpPr>
            <a:spLocks noGrp="1"/>
          </p:cNvSpPr>
          <p:nvPr>
            <p:ph idx="1"/>
          </p:nvPr>
        </p:nvSpPr>
        <p:spPr/>
        <p:txBody>
          <a:bodyPr>
            <a:normAutofit/>
          </a:bodyPr>
          <a:lstStyle/>
          <a:p>
            <a:pPr algn="just"/>
            <a:r>
              <a:rPr lang="es-ES" sz="2400" dirty="0" smtClean="0"/>
              <a:t>SUBVENCIONES</a:t>
            </a:r>
          </a:p>
          <a:p>
            <a:pPr algn="just">
              <a:buNone/>
            </a:pPr>
            <a:r>
              <a:rPr lang="es-ES" sz="2400" dirty="0" smtClean="0"/>
              <a:t>	Cuando la actividad de I+D o de IT esté subvencionada, la base de la deducción se minora en el importe de las subvenciones recibidas para el fomento de dichas actividades e imputadas como ingreso en el período impositivo.</a:t>
            </a:r>
          </a:p>
          <a:p>
            <a:pPr>
              <a:buNone/>
            </a:pPr>
            <a:r>
              <a:rPr lang="es-ES" sz="2400" dirty="0" smtClean="0"/>
              <a:t>	</a:t>
            </a:r>
          </a:p>
        </p:txBody>
      </p:sp>
      <p:sp>
        <p:nvSpPr>
          <p:cNvPr id="5" name="4 CuadroTexto"/>
          <p:cNvSpPr txBox="1"/>
          <p:nvPr/>
        </p:nvSpPr>
        <p:spPr>
          <a:xfrm>
            <a:off x="899592" y="3861048"/>
            <a:ext cx="7632848" cy="2015936"/>
          </a:xfrm>
          <a:prstGeom prst="rect">
            <a:avLst/>
          </a:prstGeom>
          <a:noFill/>
        </p:spPr>
        <p:txBody>
          <a:bodyPr wrap="square" rtlCol="0">
            <a:spAutoFit/>
          </a:bodyPr>
          <a:lstStyle/>
          <a:p>
            <a:pPr algn="ctr">
              <a:spcAft>
                <a:spcPts val="600"/>
              </a:spcAft>
              <a:buNone/>
            </a:pPr>
            <a:r>
              <a:rPr lang="es-ES" sz="2400" b="1" u="sng" dirty="0" smtClean="0"/>
              <a:t>DGT CV 1366-07:</a:t>
            </a:r>
          </a:p>
          <a:p>
            <a:pPr algn="just">
              <a:buNone/>
            </a:pPr>
            <a:r>
              <a:rPr lang="es-ES" sz="2400" dirty="0" smtClean="0"/>
              <a:t>Si se recibe una subvención en un período posterior al de aplicación de la deducción, en el período en que se reciba debe regularizarse el exceso de deducción deducida en un ejercicio anterior.</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6" name="5 Rectángulo redondeado"/>
          <p:cNvSpPr/>
          <p:nvPr/>
        </p:nvSpPr>
        <p:spPr>
          <a:xfrm>
            <a:off x="827584" y="2276872"/>
            <a:ext cx="7776864" cy="2088232"/>
          </a:xfrm>
          <a:prstGeom prst="roundRect">
            <a:avLst/>
          </a:prstGeom>
          <a:solidFill>
            <a:schemeClr val="accent2">
              <a:lumMod val="60000"/>
              <a:lumOff val="4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 name="1 Título"/>
          <p:cNvSpPr>
            <a:spLocks noGrp="1"/>
          </p:cNvSpPr>
          <p:nvPr>
            <p:ph type="title"/>
          </p:nvPr>
        </p:nvSpPr>
        <p:spPr>
          <a:xfrm>
            <a:off x="0" y="0"/>
            <a:ext cx="8229600" cy="1124744"/>
          </a:xfrm>
        </p:spPr>
        <p:txBody>
          <a:bodyPr anchor="ctr"/>
          <a:lstStyle/>
          <a:p>
            <a:r>
              <a:rPr lang="es-ES" dirty="0" smtClean="0"/>
              <a:t>2. Base de la deducción</a:t>
            </a:r>
            <a:endParaRPr lang="es-ES" dirty="0"/>
          </a:p>
        </p:txBody>
      </p:sp>
      <p:sp>
        <p:nvSpPr>
          <p:cNvPr id="3" name="2 Marcador de contenido"/>
          <p:cNvSpPr>
            <a:spLocks noGrp="1"/>
          </p:cNvSpPr>
          <p:nvPr>
            <p:ph idx="1"/>
          </p:nvPr>
        </p:nvSpPr>
        <p:spPr/>
        <p:txBody>
          <a:bodyPr>
            <a:normAutofit/>
          </a:bodyPr>
          <a:lstStyle/>
          <a:p>
            <a:pPr algn="just"/>
            <a:r>
              <a:rPr lang="es-ES" sz="2400" dirty="0" smtClean="0"/>
              <a:t>IMPORTANTE</a:t>
            </a:r>
          </a:p>
          <a:p>
            <a:pPr algn="just">
              <a:buNone/>
            </a:pPr>
            <a:r>
              <a:rPr lang="es-ES" sz="2400" dirty="0" smtClean="0"/>
              <a:t>	</a:t>
            </a:r>
          </a:p>
          <a:p>
            <a:pPr>
              <a:buNone/>
            </a:pPr>
            <a:r>
              <a:rPr lang="es-ES" sz="2400" dirty="0" smtClean="0"/>
              <a:t>	</a:t>
            </a:r>
          </a:p>
        </p:txBody>
      </p:sp>
      <p:sp>
        <p:nvSpPr>
          <p:cNvPr id="5" name="4 CuadroTexto"/>
          <p:cNvSpPr txBox="1"/>
          <p:nvPr/>
        </p:nvSpPr>
        <p:spPr>
          <a:xfrm>
            <a:off x="899592" y="2276872"/>
            <a:ext cx="7632848" cy="2015936"/>
          </a:xfrm>
          <a:prstGeom prst="rect">
            <a:avLst/>
          </a:prstGeom>
          <a:noFill/>
        </p:spPr>
        <p:txBody>
          <a:bodyPr wrap="square" rtlCol="0">
            <a:spAutoFit/>
          </a:bodyPr>
          <a:lstStyle/>
          <a:p>
            <a:pPr algn="ctr">
              <a:spcAft>
                <a:spcPts val="600"/>
              </a:spcAft>
            </a:pPr>
            <a:r>
              <a:rPr lang="es-ES" sz="2400" b="1" u="sng" dirty="0" smtClean="0"/>
              <a:t>DGT CV 0836-10:</a:t>
            </a:r>
          </a:p>
          <a:p>
            <a:pPr algn="just">
              <a:buNone/>
            </a:pPr>
            <a:r>
              <a:rPr lang="es-ES" sz="2400" dirty="0" smtClean="0"/>
              <a:t>La obtención de subvenciones por actividades de I+D e IT de Comunidades Autónomas no otorga a los proyectos o actuaciones subvencionados la calificación de actividad de I+D e IT establecida para la aplicación de la deducción fiscal.</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title"/>
          </p:nvPr>
        </p:nvSpPr>
        <p:spPr>
          <a:xfrm>
            <a:off x="467544" y="2492896"/>
            <a:ext cx="8208912" cy="1872208"/>
          </a:xfrm>
        </p:spPr>
        <p:txBody>
          <a:bodyPr>
            <a:normAutofit/>
          </a:bodyPr>
          <a:lstStyle/>
          <a:p>
            <a:pPr marL="857250" indent="-857250">
              <a:buFont typeface="+mj-lt"/>
              <a:buAutoNum type="arabicPeriod" startAt="3"/>
            </a:pPr>
            <a:r>
              <a:rPr lang="es-ES" dirty="0" smtClean="0"/>
              <a:t>Límites de la deducción</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8229600" cy="1124744"/>
          </a:xfrm>
        </p:spPr>
        <p:txBody>
          <a:bodyPr anchor="ctr"/>
          <a:lstStyle/>
          <a:p>
            <a:r>
              <a:rPr lang="es-ES" dirty="0" smtClean="0"/>
              <a:t>3. Límites de la deducción</a:t>
            </a:r>
            <a:endParaRPr lang="es-ES" dirty="0"/>
          </a:p>
        </p:txBody>
      </p:sp>
      <p:sp>
        <p:nvSpPr>
          <p:cNvPr id="3" name="2 Marcador de contenido"/>
          <p:cNvSpPr>
            <a:spLocks noGrp="1"/>
          </p:cNvSpPr>
          <p:nvPr>
            <p:ph idx="1"/>
          </p:nvPr>
        </p:nvSpPr>
        <p:spPr/>
        <p:txBody>
          <a:bodyPr>
            <a:normAutofit/>
          </a:bodyPr>
          <a:lstStyle/>
          <a:p>
            <a:pPr algn="just"/>
            <a:r>
              <a:rPr lang="es-ES" sz="2400" dirty="0" smtClean="0"/>
              <a:t>El límite de la deducción se sitúa en el 60% de la cuota líquida del período.</a:t>
            </a:r>
          </a:p>
          <a:p>
            <a:r>
              <a:rPr lang="es-ES" sz="2400" dirty="0" smtClean="0"/>
              <a:t>Dicho límite se eleva al 90% cuando el resultado de la deducción en la cuota por actividades de I+D e innovación tecnológica exceda del 10% de la cuota íntegra. </a:t>
            </a:r>
          </a:p>
          <a:p>
            <a:r>
              <a:rPr lang="es-ES" sz="2400" dirty="0" smtClean="0"/>
              <a:t>Este límite es conjunto, es decir, beneficia a todas las deducciones a las que tenga derecho el sujeto pasivo en el ejercicio.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title"/>
          </p:nvPr>
        </p:nvSpPr>
        <p:spPr>
          <a:xfrm>
            <a:off x="467544" y="2492896"/>
            <a:ext cx="8208912" cy="1872208"/>
          </a:xfrm>
        </p:spPr>
        <p:txBody>
          <a:bodyPr>
            <a:normAutofit/>
          </a:bodyPr>
          <a:lstStyle/>
          <a:p>
            <a:pPr marL="857250" indent="-857250">
              <a:buFont typeface="+mj-lt"/>
              <a:buAutoNum type="arabicPeriod" startAt="4"/>
            </a:pPr>
            <a:r>
              <a:rPr lang="es-ES" dirty="0" smtClean="0"/>
              <a:t>¿Cuándo se aplica la deducción?</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6" name="5 Rectángulo redondeado"/>
          <p:cNvSpPr/>
          <p:nvPr/>
        </p:nvSpPr>
        <p:spPr>
          <a:xfrm>
            <a:off x="827584" y="2276872"/>
            <a:ext cx="7776864" cy="3672408"/>
          </a:xfrm>
          <a:prstGeom prst="roundRect">
            <a:avLst/>
          </a:prstGeom>
          <a:solidFill>
            <a:schemeClr val="accent2">
              <a:lumMod val="60000"/>
              <a:lumOff val="4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 name="1 Título"/>
          <p:cNvSpPr>
            <a:spLocks noGrp="1"/>
          </p:cNvSpPr>
          <p:nvPr>
            <p:ph type="title"/>
          </p:nvPr>
        </p:nvSpPr>
        <p:spPr>
          <a:xfrm>
            <a:off x="0" y="0"/>
            <a:ext cx="8229600" cy="1124744"/>
          </a:xfrm>
        </p:spPr>
        <p:txBody>
          <a:bodyPr anchor="ctr"/>
          <a:lstStyle/>
          <a:p>
            <a:r>
              <a:rPr lang="es-ES" dirty="0" smtClean="0"/>
              <a:t>4. ¿Cuándo se aplica la deducción?</a:t>
            </a:r>
            <a:endParaRPr lang="es-ES" dirty="0"/>
          </a:p>
        </p:txBody>
      </p:sp>
      <p:sp>
        <p:nvSpPr>
          <p:cNvPr id="3" name="2 Marcador de contenido"/>
          <p:cNvSpPr>
            <a:spLocks noGrp="1"/>
          </p:cNvSpPr>
          <p:nvPr>
            <p:ph idx="1"/>
          </p:nvPr>
        </p:nvSpPr>
        <p:spPr>
          <a:xfrm>
            <a:off x="457200" y="1600201"/>
            <a:ext cx="8229600" cy="3989040"/>
          </a:xfrm>
        </p:spPr>
        <p:txBody>
          <a:bodyPr>
            <a:normAutofit/>
          </a:bodyPr>
          <a:lstStyle/>
          <a:p>
            <a:pPr algn="just"/>
            <a:r>
              <a:rPr lang="es-ES" sz="2400" dirty="0" smtClean="0"/>
              <a:t>Cuando se devenguen los gastos correspondientes. </a:t>
            </a:r>
          </a:p>
          <a:p>
            <a:pPr algn="just">
              <a:buNone/>
            </a:pPr>
            <a:endParaRPr lang="es-ES" sz="2400" dirty="0" smtClean="0"/>
          </a:p>
          <a:p>
            <a:pPr algn="just">
              <a:buNone/>
            </a:pPr>
            <a:r>
              <a:rPr lang="es-ES" sz="2400" dirty="0" smtClean="0"/>
              <a:t>	</a:t>
            </a:r>
          </a:p>
          <a:p>
            <a:pPr>
              <a:buNone/>
            </a:pPr>
            <a:r>
              <a:rPr lang="es-ES" sz="2400" dirty="0" smtClean="0"/>
              <a:t>	</a:t>
            </a:r>
          </a:p>
        </p:txBody>
      </p:sp>
      <p:sp>
        <p:nvSpPr>
          <p:cNvPr id="7" name="6 CuadroTexto"/>
          <p:cNvSpPr txBox="1"/>
          <p:nvPr/>
        </p:nvSpPr>
        <p:spPr>
          <a:xfrm>
            <a:off x="899592" y="2348880"/>
            <a:ext cx="7632848" cy="3493264"/>
          </a:xfrm>
          <a:prstGeom prst="rect">
            <a:avLst/>
          </a:prstGeom>
          <a:noFill/>
        </p:spPr>
        <p:txBody>
          <a:bodyPr wrap="square" rtlCol="0">
            <a:spAutoFit/>
          </a:bodyPr>
          <a:lstStyle/>
          <a:p>
            <a:pPr algn="ctr">
              <a:spcAft>
                <a:spcPts val="600"/>
              </a:spcAft>
            </a:pPr>
            <a:r>
              <a:rPr lang="es-ES" sz="2400" b="1" u="sng" dirty="0" smtClean="0"/>
              <a:t>DGT CV 3477-16:</a:t>
            </a:r>
          </a:p>
          <a:p>
            <a:pPr algn="just">
              <a:buNone/>
            </a:pPr>
            <a:r>
              <a:rPr lang="es-ES" sz="2400" dirty="0" smtClean="0"/>
              <a:t>Las deducciones, determinadas con arreglo a la Legislación vigente en los ejercicios 2013 y 2014, podrán aplicarse en la declaración de 2015.</a:t>
            </a:r>
          </a:p>
          <a:p>
            <a:pPr algn="just">
              <a:buNone/>
            </a:pPr>
            <a:r>
              <a:rPr lang="es-ES" sz="2400" dirty="0" smtClean="0"/>
              <a:t>Alternativamente, en la medida en la que los períodos impositivos correspondientes a 2013 y 2014 no se encuentren prescritos, las entidades participantes en el proyecto de innovación tecnológica podrán instar la rectificación de dichas declaraciones.</a:t>
            </a:r>
            <a:endParaRPr lang="es-ES" sz="2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title"/>
          </p:nvPr>
        </p:nvSpPr>
        <p:spPr>
          <a:xfrm>
            <a:off x="467544" y="2492896"/>
            <a:ext cx="8208912" cy="1872208"/>
          </a:xfrm>
        </p:spPr>
        <p:txBody>
          <a:bodyPr>
            <a:normAutofit/>
          </a:bodyPr>
          <a:lstStyle/>
          <a:p>
            <a:pPr marL="742950" indent="-742950">
              <a:buFont typeface="+mj-lt"/>
              <a:buAutoNum type="arabicPeriod" startAt="5"/>
            </a:pPr>
            <a:r>
              <a:rPr lang="es-ES" dirty="0" smtClean="0"/>
              <a:t>¿Cómo se aplica la deducción?</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8229600" cy="1124744"/>
          </a:xfrm>
        </p:spPr>
        <p:txBody>
          <a:bodyPr anchor="ctr"/>
          <a:lstStyle/>
          <a:p>
            <a:r>
              <a:rPr lang="es-ES" dirty="0" smtClean="0"/>
              <a:t>Ejemplo deducción ESTATAL</a:t>
            </a:r>
            <a:endParaRPr lang="es-ES" dirty="0"/>
          </a:p>
        </p:txBody>
      </p:sp>
      <p:sp>
        <p:nvSpPr>
          <p:cNvPr id="3" name="2 Marcador de contenido"/>
          <p:cNvSpPr>
            <a:spLocks noGrp="1"/>
          </p:cNvSpPr>
          <p:nvPr>
            <p:ph idx="1"/>
          </p:nvPr>
        </p:nvSpPr>
        <p:spPr/>
        <p:txBody>
          <a:bodyPr>
            <a:normAutofit/>
          </a:bodyPr>
          <a:lstStyle/>
          <a:p>
            <a:pPr algn="just"/>
            <a:r>
              <a:rPr lang="es-ES" sz="2400" dirty="0" smtClean="0"/>
              <a:t>DEDUCCIONES GASTOS EN INVESTIGACIÓN Y DESARROLLO</a:t>
            </a:r>
          </a:p>
          <a:p>
            <a:pPr algn="just"/>
            <a:endParaRPr lang="es-ES" sz="2400" dirty="0" smtClean="0"/>
          </a:p>
          <a:p>
            <a:pPr algn="just">
              <a:buNone/>
            </a:pPr>
            <a:endParaRPr lang="es-ES" sz="2400" dirty="0" smtClean="0"/>
          </a:p>
        </p:txBody>
      </p:sp>
      <p:graphicFrame>
        <p:nvGraphicFramePr>
          <p:cNvPr id="7" name="6 Tabla"/>
          <p:cNvGraphicFramePr>
            <a:graphicFrameLocks noGrp="1"/>
          </p:cNvGraphicFramePr>
          <p:nvPr/>
        </p:nvGraphicFramePr>
        <p:xfrm>
          <a:off x="1403648" y="2204864"/>
          <a:ext cx="5976664" cy="4114800"/>
        </p:xfrm>
        <a:graphic>
          <a:graphicData uri="http://schemas.openxmlformats.org/drawingml/2006/table">
            <a:tbl>
              <a:tblPr bandRow="1">
                <a:tableStyleId>{5C22544A-7EE6-4342-B048-85BDC9FD1C3A}</a:tableStyleId>
              </a:tblPr>
              <a:tblGrid>
                <a:gridCol w="3952875"/>
                <a:gridCol w="2023789"/>
              </a:tblGrid>
              <a:tr h="370840">
                <a:tc>
                  <a:txBody>
                    <a:bodyPr/>
                    <a:lstStyle/>
                    <a:p>
                      <a:r>
                        <a:rPr lang="es-ES" sz="2400" dirty="0" smtClean="0"/>
                        <a:t>Gastos ejercicio 2013</a:t>
                      </a:r>
                      <a:endParaRPr lang="es-ES" sz="2400" dirty="0"/>
                    </a:p>
                  </a:txBody>
                  <a:tcPr anchor="ctr"/>
                </a:tc>
                <a:tc>
                  <a:txBody>
                    <a:bodyPr/>
                    <a:lstStyle/>
                    <a:p>
                      <a:pPr algn="r"/>
                      <a:r>
                        <a:rPr lang="es-ES" sz="2400" dirty="0" smtClean="0"/>
                        <a:t>200.000</a:t>
                      </a:r>
                      <a:endParaRPr lang="es-ES" sz="2400" dirty="0"/>
                    </a:p>
                  </a:txBody>
                  <a:tcPr anchor="ctr"/>
                </a:tc>
              </a:tr>
              <a:tr h="370840">
                <a:tc>
                  <a:txBody>
                    <a:bodyPr/>
                    <a:lstStyle/>
                    <a:p>
                      <a:r>
                        <a:rPr lang="es-ES" sz="2400" dirty="0" smtClean="0"/>
                        <a:t>Gastos ejercicio 2014</a:t>
                      </a:r>
                      <a:endParaRPr lang="es-ES" sz="2400" dirty="0"/>
                    </a:p>
                  </a:txBody>
                  <a:tcPr anchor="ctr"/>
                </a:tc>
                <a:tc>
                  <a:txBody>
                    <a:bodyPr/>
                    <a:lstStyle/>
                    <a:p>
                      <a:pPr algn="r"/>
                      <a:r>
                        <a:rPr lang="es-ES" sz="2400" dirty="0" smtClean="0"/>
                        <a:t>500.000</a:t>
                      </a:r>
                      <a:endParaRPr lang="es-ES" sz="2400" dirty="0"/>
                    </a:p>
                  </a:txBody>
                  <a:tcPr anchor="ctr"/>
                </a:tc>
              </a:tr>
              <a:tr h="370840">
                <a:tc>
                  <a:txBody>
                    <a:bodyPr/>
                    <a:lstStyle/>
                    <a:p>
                      <a:r>
                        <a:rPr lang="es-ES" sz="2400" dirty="0" smtClean="0"/>
                        <a:t>Valor medio</a:t>
                      </a:r>
                      <a:r>
                        <a:rPr lang="es-ES" sz="2400" baseline="0" dirty="0" smtClean="0"/>
                        <a:t> 2014 – 2013</a:t>
                      </a:r>
                      <a:endParaRPr lang="es-ES" sz="2400" dirty="0"/>
                    </a:p>
                  </a:txBody>
                  <a:tcPr anchor="ctr"/>
                </a:tc>
                <a:tc>
                  <a:txBody>
                    <a:bodyPr/>
                    <a:lstStyle/>
                    <a:p>
                      <a:pPr algn="r"/>
                      <a:r>
                        <a:rPr lang="es-ES" sz="2400" dirty="0" smtClean="0"/>
                        <a:t>350.000</a:t>
                      </a:r>
                      <a:endParaRPr lang="es-ES" sz="2400" dirty="0"/>
                    </a:p>
                  </a:txBody>
                  <a:tcPr anchor="ctr"/>
                </a:tc>
              </a:tr>
              <a:tr h="370840">
                <a:tc>
                  <a:txBody>
                    <a:bodyPr/>
                    <a:lstStyle/>
                    <a:p>
                      <a:r>
                        <a:rPr lang="es-ES" sz="2400" dirty="0" smtClean="0"/>
                        <a:t>Total gastos ejercicio 2015</a:t>
                      </a:r>
                      <a:endParaRPr lang="es-ES" sz="2400" dirty="0"/>
                    </a:p>
                  </a:txBody>
                  <a:tcPr anchor="ctr"/>
                </a:tc>
                <a:tc>
                  <a:txBody>
                    <a:bodyPr/>
                    <a:lstStyle/>
                    <a:p>
                      <a:pPr algn="r"/>
                      <a:r>
                        <a:rPr lang="es-ES" sz="2400" dirty="0" smtClean="0"/>
                        <a:t>500.000</a:t>
                      </a:r>
                      <a:endParaRPr lang="es-ES" sz="2400" dirty="0"/>
                    </a:p>
                  </a:txBody>
                  <a:tcPr anchor="ctr"/>
                </a:tc>
              </a:tr>
              <a:tr h="370840">
                <a:tc>
                  <a:txBody>
                    <a:bodyPr/>
                    <a:lstStyle/>
                    <a:p>
                      <a:r>
                        <a:rPr lang="es-ES" sz="2400" dirty="0" smtClean="0"/>
                        <a:t>Subvenciones</a:t>
                      </a:r>
                      <a:endParaRPr lang="es-ES" sz="2400" dirty="0"/>
                    </a:p>
                  </a:txBody>
                  <a:tcPr anchor="ctr"/>
                </a:tc>
                <a:tc>
                  <a:txBody>
                    <a:bodyPr/>
                    <a:lstStyle/>
                    <a:p>
                      <a:pPr algn="r"/>
                      <a:r>
                        <a:rPr lang="es-ES" sz="2400" dirty="0" smtClean="0"/>
                        <a:t>25.000</a:t>
                      </a:r>
                      <a:endParaRPr lang="es-ES" sz="2400" dirty="0"/>
                    </a:p>
                  </a:txBody>
                  <a:tcPr anchor="ctr"/>
                </a:tc>
              </a:tr>
              <a:tr h="370840">
                <a:tc>
                  <a:txBody>
                    <a:bodyPr/>
                    <a:lstStyle/>
                    <a:p>
                      <a:r>
                        <a:rPr lang="es-ES" sz="2400" dirty="0" smtClean="0"/>
                        <a:t>Gastos deducibles 2015</a:t>
                      </a:r>
                      <a:endParaRPr lang="es-ES" sz="2400" dirty="0"/>
                    </a:p>
                  </a:txBody>
                  <a:tcPr anchor="ctr"/>
                </a:tc>
                <a:tc>
                  <a:txBody>
                    <a:bodyPr/>
                    <a:lstStyle/>
                    <a:p>
                      <a:pPr algn="r"/>
                      <a:r>
                        <a:rPr lang="es-ES" sz="2400" dirty="0" smtClean="0"/>
                        <a:t>475.000</a:t>
                      </a:r>
                      <a:endParaRPr lang="es-ES" sz="2400" dirty="0"/>
                    </a:p>
                  </a:txBody>
                  <a:tcPr anchor="ctr"/>
                </a:tc>
              </a:tr>
              <a:tr h="370840">
                <a:tc>
                  <a:txBody>
                    <a:bodyPr/>
                    <a:lstStyle/>
                    <a:p>
                      <a:r>
                        <a:rPr lang="es-ES" sz="2400" dirty="0" smtClean="0"/>
                        <a:t>Deducción 25%</a:t>
                      </a:r>
                      <a:endParaRPr lang="es-ES" sz="2400" dirty="0"/>
                    </a:p>
                  </a:txBody>
                  <a:tcPr anchor="ctr"/>
                </a:tc>
                <a:tc>
                  <a:txBody>
                    <a:bodyPr/>
                    <a:lstStyle/>
                    <a:p>
                      <a:pPr algn="r"/>
                      <a:r>
                        <a:rPr lang="es-ES" sz="2400" dirty="0" smtClean="0"/>
                        <a:t>87.500</a:t>
                      </a:r>
                      <a:endParaRPr lang="es-ES" sz="2400" dirty="0"/>
                    </a:p>
                  </a:txBody>
                  <a:tcPr anchor="ctr"/>
                </a:tc>
              </a:tr>
              <a:tr h="370840">
                <a:tc>
                  <a:txBody>
                    <a:bodyPr/>
                    <a:lstStyle/>
                    <a:p>
                      <a:r>
                        <a:rPr lang="es-ES" sz="2400" dirty="0" smtClean="0"/>
                        <a:t>Deducción 42%</a:t>
                      </a:r>
                      <a:endParaRPr lang="es-ES" sz="2400" dirty="0"/>
                    </a:p>
                  </a:txBody>
                  <a:tcPr anchor="ctr"/>
                </a:tc>
                <a:tc>
                  <a:txBody>
                    <a:bodyPr/>
                    <a:lstStyle/>
                    <a:p>
                      <a:pPr algn="r"/>
                      <a:r>
                        <a:rPr lang="es-ES" sz="2400" dirty="0" smtClean="0"/>
                        <a:t>52.500</a:t>
                      </a:r>
                      <a:endParaRPr lang="es-ES" sz="2400" dirty="0"/>
                    </a:p>
                  </a:txBody>
                  <a:tcPr anchor="ctr"/>
                </a:tc>
              </a:tr>
              <a:tr h="370840">
                <a:tc>
                  <a:txBody>
                    <a:bodyPr/>
                    <a:lstStyle/>
                    <a:p>
                      <a:r>
                        <a:rPr lang="es-ES" sz="2400" b="1" dirty="0" smtClean="0"/>
                        <a:t>Total</a:t>
                      </a:r>
                      <a:r>
                        <a:rPr lang="es-ES" sz="2400" b="1" baseline="0" dirty="0" smtClean="0"/>
                        <a:t> </a:t>
                      </a:r>
                    </a:p>
                  </a:txBody>
                  <a:tcPr anchor="ctr"/>
                </a:tc>
                <a:tc>
                  <a:txBody>
                    <a:bodyPr/>
                    <a:lstStyle/>
                    <a:p>
                      <a:pPr algn="r"/>
                      <a:r>
                        <a:rPr lang="es-ES" sz="2400" b="1" dirty="0" smtClean="0"/>
                        <a:t>140.000</a:t>
                      </a:r>
                      <a:endParaRPr lang="es-ES" sz="2400" b="1" dirty="0"/>
                    </a:p>
                  </a:txBody>
                  <a:tcPr anchor="ct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8229600" cy="1124744"/>
          </a:xfrm>
        </p:spPr>
        <p:txBody>
          <a:bodyPr anchor="ctr"/>
          <a:lstStyle/>
          <a:p>
            <a:r>
              <a:rPr lang="es-ES" dirty="0" smtClean="0"/>
              <a:t>Ejemplo deducción ESTATAL</a:t>
            </a:r>
            <a:endParaRPr lang="es-ES" dirty="0"/>
          </a:p>
        </p:txBody>
      </p:sp>
      <p:sp>
        <p:nvSpPr>
          <p:cNvPr id="3" name="2 Marcador de contenido"/>
          <p:cNvSpPr>
            <a:spLocks noGrp="1"/>
          </p:cNvSpPr>
          <p:nvPr>
            <p:ph idx="1"/>
          </p:nvPr>
        </p:nvSpPr>
        <p:spPr/>
        <p:txBody>
          <a:bodyPr>
            <a:normAutofit/>
          </a:bodyPr>
          <a:lstStyle/>
          <a:p>
            <a:pPr algn="just"/>
            <a:r>
              <a:rPr lang="es-ES" sz="2400" dirty="0" smtClean="0"/>
              <a:t>DEDUCCIÓN GASTOS PERSONAL INVESTIGADOR</a:t>
            </a:r>
          </a:p>
          <a:p>
            <a:pPr algn="just"/>
            <a:endParaRPr lang="es-ES" sz="2400" dirty="0" smtClean="0"/>
          </a:p>
          <a:p>
            <a:pPr algn="just"/>
            <a:endParaRPr lang="es-ES" sz="2400" dirty="0" smtClean="0"/>
          </a:p>
          <a:p>
            <a:pPr algn="just"/>
            <a:endParaRPr lang="es-ES" sz="2400" dirty="0" smtClean="0"/>
          </a:p>
          <a:p>
            <a:pPr algn="just"/>
            <a:endParaRPr lang="es-ES" sz="2400" dirty="0" smtClean="0"/>
          </a:p>
          <a:p>
            <a:pPr algn="just"/>
            <a:r>
              <a:rPr lang="es-ES" sz="2400" dirty="0" smtClean="0"/>
              <a:t>DEDUCCIÓN INVERSIONES AFECTAS A ACTIVIDADES DE I+D</a:t>
            </a:r>
          </a:p>
          <a:p>
            <a:pPr algn="just"/>
            <a:endParaRPr lang="es-ES" sz="2400" dirty="0" smtClean="0"/>
          </a:p>
          <a:p>
            <a:pPr algn="just"/>
            <a:endParaRPr lang="es-ES" sz="2400" dirty="0" smtClean="0"/>
          </a:p>
          <a:p>
            <a:pPr algn="just">
              <a:buNone/>
            </a:pPr>
            <a:endParaRPr lang="es-ES" sz="2400" dirty="0" smtClean="0"/>
          </a:p>
        </p:txBody>
      </p:sp>
      <p:graphicFrame>
        <p:nvGraphicFramePr>
          <p:cNvPr id="7" name="6 Tabla"/>
          <p:cNvGraphicFramePr>
            <a:graphicFrameLocks noGrp="1"/>
          </p:cNvGraphicFramePr>
          <p:nvPr/>
        </p:nvGraphicFramePr>
        <p:xfrm>
          <a:off x="1584000" y="2204864"/>
          <a:ext cx="5976000" cy="1371600"/>
        </p:xfrm>
        <a:graphic>
          <a:graphicData uri="http://schemas.openxmlformats.org/drawingml/2006/table">
            <a:tbl>
              <a:tblPr bandRow="1">
                <a:tableStyleId>{5C22544A-7EE6-4342-B048-85BDC9FD1C3A}</a:tableStyleId>
              </a:tblPr>
              <a:tblGrid>
                <a:gridCol w="3952436"/>
                <a:gridCol w="2023564"/>
              </a:tblGrid>
              <a:tr h="370840">
                <a:tc>
                  <a:txBody>
                    <a:bodyPr/>
                    <a:lstStyle/>
                    <a:p>
                      <a:r>
                        <a:rPr lang="es-ES" sz="2400" dirty="0" smtClean="0"/>
                        <a:t>Gastos investig.</a:t>
                      </a:r>
                      <a:r>
                        <a:rPr lang="es-ES" sz="2400" baseline="0" dirty="0" smtClean="0"/>
                        <a:t> cualificados</a:t>
                      </a:r>
                      <a:endParaRPr lang="es-ES" sz="2400" dirty="0"/>
                    </a:p>
                  </a:txBody>
                  <a:tcPr anchor="ctr"/>
                </a:tc>
                <a:tc>
                  <a:txBody>
                    <a:bodyPr/>
                    <a:lstStyle/>
                    <a:p>
                      <a:pPr algn="r"/>
                      <a:r>
                        <a:rPr lang="es-ES" sz="2400" dirty="0" smtClean="0"/>
                        <a:t>50.000</a:t>
                      </a:r>
                      <a:endParaRPr lang="es-ES" sz="2400" dirty="0"/>
                    </a:p>
                  </a:txBody>
                  <a:tcPr anchor="ctr"/>
                </a:tc>
              </a:tr>
              <a:tr h="370840">
                <a:tc>
                  <a:txBody>
                    <a:bodyPr/>
                    <a:lstStyle/>
                    <a:p>
                      <a:r>
                        <a:rPr lang="es-ES" sz="2400" dirty="0" smtClean="0"/>
                        <a:t>Deducción 17%</a:t>
                      </a:r>
                      <a:endParaRPr lang="es-ES" sz="2400" dirty="0"/>
                    </a:p>
                  </a:txBody>
                  <a:tcPr anchor="ctr"/>
                </a:tc>
                <a:tc>
                  <a:txBody>
                    <a:bodyPr/>
                    <a:lstStyle/>
                    <a:p>
                      <a:pPr algn="r"/>
                      <a:r>
                        <a:rPr lang="es-ES" sz="2400" dirty="0" smtClean="0"/>
                        <a:t>8.500</a:t>
                      </a:r>
                      <a:endParaRPr lang="es-ES" sz="2400" dirty="0"/>
                    </a:p>
                  </a:txBody>
                  <a:tcPr anchor="ctr"/>
                </a:tc>
              </a:tr>
              <a:tr h="370840">
                <a:tc>
                  <a:txBody>
                    <a:bodyPr/>
                    <a:lstStyle/>
                    <a:p>
                      <a:r>
                        <a:rPr lang="es-ES" sz="2400" b="1" dirty="0" smtClean="0"/>
                        <a:t>Total</a:t>
                      </a:r>
                      <a:r>
                        <a:rPr lang="es-ES" sz="2400" b="1" baseline="0" dirty="0" smtClean="0"/>
                        <a:t> </a:t>
                      </a:r>
                      <a:endParaRPr lang="es-ES" sz="2400" b="1" dirty="0"/>
                    </a:p>
                  </a:txBody>
                  <a:tcPr anchor="ctr"/>
                </a:tc>
                <a:tc>
                  <a:txBody>
                    <a:bodyPr/>
                    <a:lstStyle/>
                    <a:p>
                      <a:pPr algn="r"/>
                      <a:r>
                        <a:rPr lang="es-ES" sz="2400" b="1" dirty="0" smtClean="0"/>
                        <a:t>8.500</a:t>
                      </a:r>
                      <a:endParaRPr lang="es-ES" sz="2400" b="1" dirty="0"/>
                    </a:p>
                  </a:txBody>
                  <a:tcPr anchor="ctr"/>
                </a:tc>
              </a:tr>
            </a:tbl>
          </a:graphicData>
        </a:graphic>
      </p:graphicFrame>
      <p:graphicFrame>
        <p:nvGraphicFramePr>
          <p:cNvPr id="5" name="4 Tabla"/>
          <p:cNvGraphicFramePr>
            <a:graphicFrameLocks noGrp="1"/>
          </p:cNvGraphicFramePr>
          <p:nvPr/>
        </p:nvGraphicFramePr>
        <p:xfrm>
          <a:off x="1584000" y="4365104"/>
          <a:ext cx="5976000" cy="1371600"/>
        </p:xfrm>
        <a:graphic>
          <a:graphicData uri="http://schemas.openxmlformats.org/drawingml/2006/table">
            <a:tbl>
              <a:tblPr bandRow="1">
                <a:tableStyleId>{5C22544A-7EE6-4342-B048-85BDC9FD1C3A}</a:tableStyleId>
              </a:tblPr>
              <a:tblGrid>
                <a:gridCol w="3952436"/>
                <a:gridCol w="2023564"/>
              </a:tblGrid>
              <a:tr h="370840">
                <a:tc>
                  <a:txBody>
                    <a:bodyPr/>
                    <a:lstStyle/>
                    <a:p>
                      <a:r>
                        <a:rPr lang="es-ES" sz="2400" dirty="0" smtClean="0"/>
                        <a:t>Inv. Inmovilizado mat. e inmat. </a:t>
                      </a:r>
                      <a:endParaRPr lang="es-ES" sz="2400" dirty="0"/>
                    </a:p>
                  </a:txBody>
                  <a:tcPr anchor="ctr"/>
                </a:tc>
                <a:tc>
                  <a:txBody>
                    <a:bodyPr/>
                    <a:lstStyle/>
                    <a:p>
                      <a:pPr algn="r"/>
                      <a:r>
                        <a:rPr lang="es-ES" sz="2400" dirty="0" smtClean="0"/>
                        <a:t>100.000</a:t>
                      </a:r>
                      <a:endParaRPr lang="es-ES" sz="2400" dirty="0"/>
                    </a:p>
                  </a:txBody>
                  <a:tcPr anchor="ctr"/>
                </a:tc>
              </a:tr>
              <a:tr h="370840">
                <a:tc>
                  <a:txBody>
                    <a:bodyPr/>
                    <a:lstStyle/>
                    <a:p>
                      <a:r>
                        <a:rPr lang="es-ES" sz="2400" dirty="0" smtClean="0"/>
                        <a:t>Deducción 8%</a:t>
                      </a:r>
                      <a:endParaRPr lang="es-ES" sz="2400" dirty="0"/>
                    </a:p>
                  </a:txBody>
                  <a:tcPr anchor="ctr"/>
                </a:tc>
                <a:tc>
                  <a:txBody>
                    <a:bodyPr/>
                    <a:lstStyle/>
                    <a:p>
                      <a:pPr algn="r"/>
                      <a:r>
                        <a:rPr lang="es-ES" sz="2400" dirty="0" smtClean="0"/>
                        <a:t>8.000</a:t>
                      </a:r>
                      <a:endParaRPr lang="es-ES" sz="2400" dirty="0"/>
                    </a:p>
                  </a:txBody>
                  <a:tcPr anchor="ctr"/>
                </a:tc>
              </a:tr>
              <a:tr h="370840">
                <a:tc>
                  <a:txBody>
                    <a:bodyPr/>
                    <a:lstStyle/>
                    <a:p>
                      <a:r>
                        <a:rPr lang="es-ES" sz="2400" b="1" dirty="0" smtClean="0"/>
                        <a:t>Total</a:t>
                      </a:r>
                      <a:endParaRPr lang="es-ES" sz="2400" b="1" dirty="0"/>
                    </a:p>
                  </a:txBody>
                  <a:tcPr anchor="ctr"/>
                </a:tc>
                <a:tc>
                  <a:txBody>
                    <a:bodyPr/>
                    <a:lstStyle/>
                    <a:p>
                      <a:pPr algn="r"/>
                      <a:r>
                        <a:rPr lang="es-ES" sz="2400" b="1" dirty="0" smtClean="0"/>
                        <a:t>8.000</a:t>
                      </a:r>
                      <a:endParaRPr lang="es-ES" sz="2400" b="1" dirty="0"/>
                    </a:p>
                  </a:txBody>
                  <a:tcPr anchor="ct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8229600" cy="1124744"/>
          </a:xfrm>
        </p:spPr>
        <p:txBody>
          <a:bodyPr anchor="ctr"/>
          <a:lstStyle/>
          <a:p>
            <a:r>
              <a:rPr lang="es-ES" dirty="0" smtClean="0"/>
              <a:t>Ejemplo deducción ESTATAL</a:t>
            </a:r>
            <a:endParaRPr lang="es-ES" dirty="0"/>
          </a:p>
        </p:txBody>
      </p:sp>
      <p:sp>
        <p:nvSpPr>
          <p:cNvPr id="3" name="2 Marcador de contenido"/>
          <p:cNvSpPr>
            <a:spLocks noGrp="1"/>
          </p:cNvSpPr>
          <p:nvPr>
            <p:ph idx="1"/>
          </p:nvPr>
        </p:nvSpPr>
        <p:spPr/>
        <p:txBody>
          <a:bodyPr>
            <a:normAutofit/>
          </a:bodyPr>
          <a:lstStyle/>
          <a:p>
            <a:pPr algn="just"/>
            <a:r>
              <a:rPr lang="es-ES" sz="2400" dirty="0" smtClean="0"/>
              <a:t>DEDUCCIÓN GASTOS DE INNOVACIÓN TECNOLÓGICA</a:t>
            </a:r>
          </a:p>
          <a:p>
            <a:pPr algn="just"/>
            <a:endParaRPr lang="es-ES" sz="2400" dirty="0" smtClean="0"/>
          </a:p>
          <a:p>
            <a:pPr algn="just"/>
            <a:endParaRPr lang="es-ES" sz="2400" dirty="0" smtClean="0"/>
          </a:p>
          <a:p>
            <a:pPr algn="just"/>
            <a:endParaRPr lang="es-ES" sz="2400" dirty="0" smtClean="0"/>
          </a:p>
          <a:p>
            <a:pPr algn="just"/>
            <a:endParaRPr lang="es-ES" sz="2400" dirty="0" smtClean="0"/>
          </a:p>
          <a:p>
            <a:pPr algn="just"/>
            <a:endParaRPr lang="es-ES" sz="2400" dirty="0" smtClean="0"/>
          </a:p>
          <a:p>
            <a:pPr algn="just"/>
            <a:endParaRPr lang="es-ES" sz="1600" dirty="0" smtClean="0"/>
          </a:p>
          <a:p>
            <a:pPr algn="just"/>
            <a:endParaRPr lang="es-ES" sz="2400" dirty="0" smtClean="0"/>
          </a:p>
          <a:p>
            <a:pPr algn="just"/>
            <a:endParaRPr lang="es-ES" sz="2400" dirty="0" smtClean="0"/>
          </a:p>
          <a:p>
            <a:pPr algn="just"/>
            <a:endParaRPr lang="es-ES" sz="2400" dirty="0" smtClean="0"/>
          </a:p>
          <a:p>
            <a:pPr algn="just"/>
            <a:endParaRPr lang="es-ES" sz="2400" dirty="0" smtClean="0"/>
          </a:p>
          <a:p>
            <a:pPr algn="just">
              <a:buNone/>
            </a:pPr>
            <a:endParaRPr lang="es-ES" sz="2400" dirty="0" smtClean="0"/>
          </a:p>
          <a:p>
            <a:pPr algn="just">
              <a:buNone/>
            </a:pPr>
            <a:endParaRPr lang="es-ES" sz="2400" dirty="0" smtClean="0"/>
          </a:p>
        </p:txBody>
      </p:sp>
      <p:graphicFrame>
        <p:nvGraphicFramePr>
          <p:cNvPr id="7" name="6 Tabla"/>
          <p:cNvGraphicFramePr>
            <a:graphicFrameLocks noGrp="1"/>
          </p:cNvGraphicFramePr>
          <p:nvPr/>
        </p:nvGraphicFramePr>
        <p:xfrm>
          <a:off x="2267744" y="2132856"/>
          <a:ext cx="4608512" cy="2286000"/>
        </p:xfrm>
        <a:graphic>
          <a:graphicData uri="http://schemas.openxmlformats.org/drawingml/2006/table">
            <a:tbl>
              <a:tblPr bandRow="1">
                <a:tableStyleId>{7DF18680-E054-41AD-8BC1-D1AEF772440D}</a:tableStyleId>
              </a:tblPr>
              <a:tblGrid>
                <a:gridCol w="3048000"/>
                <a:gridCol w="1560512"/>
              </a:tblGrid>
              <a:tr h="370840">
                <a:tc>
                  <a:txBody>
                    <a:bodyPr/>
                    <a:lstStyle/>
                    <a:p>
                      <a:r>
                        <a:rPr lang="es-ES" sz="2400" dirty="0" smtClean="0"/>
                        <a:t>Gastos  IT</a:t>
                      </a:r>
                      <a:endParaRPr lang="es-ES" sz="2400" dirty="0"/>
                    </a:p>
                  </a:txBody>
                  <a:tcPr anchor="ctr"/>
                </a:tc>
                <a:tc>
                  <a:txBody>
                    <a:bodyPr/>
                    <a:lstStyle/>
                    <a:p>
                      <a:pPr algn="r"/>
                      <a:r>
                        <a:rPr lang="es-ES" sz="2400" dirty="0" smtClean="0"/>
                        <a:t>150.000</a:t>
                      </a:r>
                      <a:endParaRPr lang="es-ES" sz="2400" dirty="0"/>
                    </a:p>
                  </a:txBody>
                  <a:tcPr anchor="ctr"/>
                </a:tc>
              </a:tr>
              <a:tr h="370840">
                <a:tc>
                  <a:txBody>
                    <a:bodyPr/>
                    <a:lstStyle/>
                    <a:p>
                      <a:r>
                        <a:rPr lang="es-ES" sz="2400" dirty="0" smtClean="0"/>
                        <a:t>Subvenciones</a:t>
                      </a:r>
                      <a:endParaRPr lang="es-ES" sz="2400" dirty="0"/>
                    </a:p>
                  </a:txBody>
                  <a:tcPr anchor="ctr"/>
                </a:tc>
                <a:tc>
                  <a:txBody>
                    <a:bodyPr/>
                    <a:lstStyle/>
                    <a:p>
                      <a:pPr algn="r"/>
                      <a:r>
                        <a:rPr lang="es-ES" sz="2400" dirty="0" smtClean="0"/>
                        <a:t>30.000</a:t>
                      </a:r>
                      <a:endParaRPr lang="es-ES" sz="2400" dirty="0"/>
                    </a:p>
                  </a:txBody>
                  <a:tcPr anchor="ctr"/>
                </a:tc>
              </a:tr>
              <a:tr h="370840">
                <a:tc>
                  <a:txBody>
                    <a:bodyPr/>
                    <a:lstStyle/>
                    <a:p>
                      <a:r>
                        <a:rPr lang="es-ES" sz="2400" dirty="0" smtClean="0"/>
                        <a:t>Gastos</a:t>
                      </a:r>
                      <a:r>
                        <a:rPr lang="es-ES" sz="2400" baseline="0" dirty="0" smtClean="0"/>
                        <a:t> deducibles</a:t>
                      </a:r>
                      <a:endParaRPr lang="es-ES" sz="2400" dirty="0"/>
                    </a:p>
                  </a:txBody>
                  <a:tcPr anchor="ctr"/>
                </a:tc>
                <a:tc>
                  <a:txBody>
                    <a:bodyPr/>
                    <a:lstStyle/>
                    <a:p>
                      <a:pPr algn="r"/>
                      <a:r>
                        <a:rPr lang="es-ES" sz="2400" dirty="0" smtClean="0"/>
                        <a:t>120.000</a:t>
                      </a:r>
                      <a:endParaRPr lang="es-ES" sz="2400" dirty="0"/>
                    </a:p>
                  </a:txBody>
                  <a:tcPr anchor="ctr"/>
                </a:tc>
              </a:tr>
              <a:tr h="370840">
                <a:tc>
                  <a:txBody>
                    <a:bodyPr/>
                    <a:lstStyle/>
                    <a:p>
                      <a:r>
                        <a:rPr lang="es-ES" sz="2400" dirty="0" smtClean="0"/>
                        <a:t>Deducción 12%</a:t>
                      </a:r>
                      <a:endParaRPr lang="es-ES" sz="2400" dirty="0"/>
                    </a:p>
                  </a:txBody>
                  <a:tcPr anchor="ctr"/>
                </a:tc>
                <a:tc>
                  <a:txBody>
                    <a:bodyPr/>
                    <a:lstStyle/>
                    <a:p>
                      <a:pPr algn="r"/>
                      <a:r>
                        <a:rPr lang="es-ES" sz="2400" dirty="0" smtClean="0"/>
                        <a:t>14.400</a:t>
                      </a:r>
                      <a:endParaRPr lang="es-ES" sz="2400" dirty="0"/>
                    </a:p>
                  </a:txBody>
                  <a:tcPr anchor="ctr"/>
                </a:tc>
              </a:tr>
              <a:tr h="370840">
                <a:tc>
                  <a:txBody>
                    <a:bodyPr/>
                    <a:lstStyle/>
                    <a:p>
                      <a:r>
                        <a:rPr lang="es-ES" sz="2400" b="1" dirty="0" smtClean="0"/>
                        <a:t>Total</a:t>
                      </a:r>
                      <a:r>
                        <a:rPr lang="es-ES" sz="2400" b="1" baseline="0" dirty="0" smtClean="0"/>
                        <a:t> </a:t>
                      </a:r>
                      <a:endParaRPr lang="es-ES" sz="2400" b="1" dirty="0"/>
                    </a:p>
                  </a:txBody>
                  <a:tcPr anchor="ctr"/>
                </a:tc>
                <a:tc>
                  <a:txBody>
                    <a:bodyPr/>
                    <a:lstStyle/>
                    <a:p>
                      <a:pPr algn="r"/>
                      <a:r>
                        <a:rPr lang="es-ES" sz="2400" b="1" dirty="0" smtClean="0"/>
                        <a:t>14.400</a:t>
                      </a:r>
                      <a:endParaRPr lang="es-ES" sz="2400" b="1" dirty="0"/>
                    </a:p>
                  </a:txBody>
                  <a:tcPr anchor="ctr"/>
                </a:tc>
              </a:tr>
            </a:tbl>
          </a:graphicData>
        </a:graphic>
      </p:graphicFrame>
      <p:graphicFrame>
        <p:nvGraphicFramePr>
          <p:cNvPr id="9" name="8 Diagrama"/>
          <p:cNvGraphicFramePr/>
          <p:nvPr/>
        </p:nvGraphicFramePr>
        <p:xfrm>
          <a:off x="1187624" y="4653136"/>
          <a:ext cx="6744072" cy="1628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8229600" cy="1124744"/>
          </a:xfrm>
        </p:spPr>
        <p:txBody>
          <a:bodyPr anchor="ctr"/>
          <a:lstStyle/>
          <a:p>
            <a:r>
              <a:rPr lang="es-ES" dirty="0" smtClean="0"/>
              <a:t>Ejemplo deducción ESTATAL</a:t>
            </a:r>
            <a:endParaRPr lang="es-ES" dirty="0"/>
          </a:p>
        </p:txBody>
      </p:sp>
      <p:sp>
        <p:nvSpPr>
          <p:cNvPr id="3" name="2 Marcador de contenido"/>
          <p:cNvSpPr>
            <a:spLocks noGrp="1"/>
          </p:cNvSpPr>
          <p:nvPr>
            <p:ph idx="1"/>
          </p:nvPr>
        </p:nvSpPr>
        <p:spPr/>
        <p:txBody>
          <a:bodyPr>
            <a:normAutofit/>
          </a:bodyPr>
          <a:lstStyle/>
          <a:p>
            <a:pPr algn="just"/>
            <a:r>
              <a:rPr lang="es-ES" sz="2400" dirty="0" smtClean="0"/>
              <a:t>LIQUIDACIÓN IMPUESTO SOBRE SOCIEDADES</a:t>
            </a:r>
          </a:p>
          <a:p>
            <a:pPr algn="just">
              <a:buNone/>
            </a:pPr>
            <a:endParaRPr lang="es-ES" sz="2400" dirty="0" smtClean="0"/>
          </a:p>
          <a:p>
            <a:pPr algn="just">
              <a:buNone/>
            </a:pPr>
            <a:endParaRPr lang="es-ES" sz="2400" dirty="0" smtClean="0"/>
          </a:p>
        </p:txBody>
      </p:sp>
      <p:graphicFrame>
        <p:nvGraphicFramePr>
          <p:cNvPr id="6" name="5 Tabla"/>
          <p:cNvGraphicFramePr>
            <a:graphicFrameLocks noGrp="1"/>
          </p:cNvGraphicFramePr>
          <p:nvPr/>
        </p:nvGraphicFramePr>
        <p:xfrm>
          <a:off x="1656000" y="2204864"/>
          <a:ext cx="5832000" cy="1828800"/>
        </p:xfrm>
        <a:graphic>
          <a:graphicData uri="http://schemas.openxmlformats.org/drawingml/2006/table">
            <a:tbl>
              <a:tblPr bandRow="1">
                <a:tableStyleId>{21E4AEA4-8DFA-4A89-87EB-49C32662AFE0}</a:tableStyleId>
              </a:tblPr>
              <a:tblGrid>
                <a:gridCol w="3952036"/>
                <a:gridCol w="1879964"/>
              </a:tblGrid>
              <a:tr h="370840">
                <a:tc>
                  <a:txBody>
                    <a:bodyPr/>
                    <a:lstStyle/>
                    <a:p>
                      <a:r>
                        <a:rPr lang="es-ES" sz="2400" dirty="0" smtClean="0"/>
                        <a:t>Base imponible</a:t>
                      </a:r>
                      <a:endParaRPr lang="es-ES" sz="2400" dirty="0"/>
                    </a:p>
                  </a:txBody>
                  <a:tcPr/>
                </a:tc>
                <a:tc>
                  <a:txBody>
                    <a:bodyPr/>
                    <a:lstStyle/>
                    <a:p>
                      <a:pPr algn="r"/>
                      <a:r>
                        <a:rPr lang="es-ES" sz="2400" dirty="0" smtClean="0"/>
                        <a:t>584.800</a:t>
                      </a:r>
                      <a:endParaRPr lang="es-ES" sz="2400" dirty="0"/>
                    </a:p>
                  </a:txBody>
                  <a:tcPr anchor="ctr"/>
                </a:tc>
              </a:tr>
              <a:tr h="370840">
                <a:tc>
                  <a:txBody>
                    <a:bodyPr/>
                    <a:lstStyle/>
                    <a:p>
                      <a:r>
                        <a:rPr lang="es-ES" sz="2400" dirty="0" smtClean="0"/>
                        <a:t>Cuota íntegra (25%)</a:t>
                      </a:r>
                      <a:endParaRPr lang="es-ES" sz="2400" dirty="0"/>
                    </a:p>
                  </a:txBody>
                  <a:tcPr/>
                </a:tc>
                <a:tc>
                  <a:txBody>
                    <a:bodyPr/>
                    <a:lstStyle/>
                    <a:p>
                      <a:pPr algn="r"/>
                      <a:r>
                        <a:rPr lang="es-ES" sz="2400" dirty="0" smtClean="0"/>
                        <a:t>146.200</a:t>
                      </a:r>
                      <a:endParaRPr lang="es-ES" sz="2400" dirty="0"/>
                    </a:p>
                  </a:txBody>
                  <a:tcPr anchor="ctr"/>
                </a:tc>
              </a:tr>
              <a:tr h="370840">
                <a:tc>
                  <a:txBody>
                    <a:bodyPr/>
                    <a:lstStyle/>
                    <a:p>
                      <a:r>
                        <a:rPr lang="es-ES" sz="2400" dirty="0" smtClean="0"/>
                        <a:t>Deducciones (50% s/ 146.200)</a:t>
                      </a:r>
                      <a:endParaRPr lang="es-ES" sz="2400" dirty="0"/>
                    </a:p>
                  </a:txBody>
                  <a:tcPr/>
                </a:tc>
                <a:tc>
                  <a:txBody>
                    <a:bodyPr/>
                    <a:lstStyle/>
                    <a:p>
                      <a:pPr algn="r"/>
                      <a:r>
                        <a:rPr lang="es-ES" sz="2400" dirty="0" smtClean="0"/>
                        <a:t>73.100</a:t>
                      </a:r>
                      <a:endParaRPr lang="es-ES" sz="2400" dirty="0"/>
                    </a:p>
                  </a:txBody>
                  <a:tcPr anchor="ctr"/>
                </a:tc>
              </a:tr>
              <a:tr h="370840">
                <a:tc>
                  <a:txBody>
                    <a:bodyPr/>
                    <a:lstStyle/>
                    <a:p>
                      <a:r>
                        <a:rPr lang="es-ES" sz="2400" b="1" dirty="0" smtClean="0"/>
                        <a:t>Cuota líquida a ingresar</a:t>
                      </a:r>
                      <a:endParaRPr lang="es-ES" sz="2400" b="1" dirty="0"/>
                    </a:p>
                  </a:txBody>
                  <a:tcPr/>
                </a:tc>
                <a:tc>
                  <a:txBody>
                    <a:bodyPr/>
                    <a:lstStyle/>
                    <a:p>
                      <a:pPr algn="r"/>
                      <a:r>
                        <a:rPr lang="es-ES" sz="2400" b="1" dirty="0" smtClean="0"/>
                        <a:t>73.100</a:t>
                      </a:r>
                      <a:endParaRPr lang="es-ES" sz="2400" b="1" dirty="0"/>
                    </a:p>
                  </a:txBody>
                  <a:tcPr anchor="ct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8229600" cy="1124744"/>
          </a:xfrm>
        </p:spPr>
        <p:txBody>
          <a:bodyPr anchor="ctr"/>
          <a:lstStyle/>
          <a:p>
            <a:r>
              <a:rPr lang="es-ES" dirty="0" smtClean="0"/>
              <a:t>Ejemplo deducción AUTONÓMICA</a:t>
            </a:r>
            <a:endParaRPr lang="es-ES" dirty="0"/>
          </a:p>
        </p:txBody>
      </p:sp>
      <p:sp>
        <p:nvSpPr>
          <p:cNvPr id="3" name="2 Marcador de contenido"/>
          <p:cNvSpPr>
            <a:spLocks noGrp="1"/>
          </p:cNvSpPr>
          <p:nvPr>
            <p:ph idx="1"/>
          </p:nvPr>
        </p:nvSpPr>
        <p:spPr/>
        <p:txBody>
          <a:bodyPr>
            <a:normAutofit/>
          </a:bodyPr>
          <a:lstStyle/>
          <a:p>
            <a:pPr algn="just"/>
            <a:r>
              <a:rPr lang="es-ES" sz="2400" dirty="0" smtClean="0"/>
              <a:t>DEDUCCIONES GASTOS EN INVESTIGACIÓN Y DESARROLLO</a:t>
            </a:r>
          </a:p>
          <a:p>
            <a:pPr algn="just"/>
            <a:endParaRPr lang="es-ES" sz="2400" dirty="0" smtClean="0"/>
          </a:p>
          <a:p>
            <a:pPr algn="just">
              <a:buNone/>
            </a:pPr>
            <a:endParaRPr lang="es-ES" sz="2400" dirty="0" smtClean="0"/>
          </a:p>
        </p:txBody>
      </p:sp>
      <p:graphicFrame>
        <p:nvGraphicFramePr>
          <p:cNvPr id="7" name="6 Tabla"/>
          <p:cNvGraphicFramePr>
            <a:graphicFrameLocks noGrp="1"/>
          </p:cNvGraphicFramePr>
          <p:nvPr/>
        </p:nvGraphicFramePr>
        <p:xfrm>
          <a:off x="1403648" y="2204864"/>
          <a:ext cx="5976664" cy="4114800"/>
        </p:xfrm>
        <a:graphic>
          <a:graphicData uri="http://schemas.openxmlformats.org/drawingml/2006/table">
            <a:tbl>
              <a:tblPr bandRow="1">
                <a:tableStyleId>{5C22544A-7EE6-4342-B048-85BDC9FD1C3A}</a:tableStyleId>
              </a:tblPr>
              <a:tblGrid>
                <a:gridCol w="3952875"/>
                <a:gridCol w="2023789"/>
              </a:tblGrid>
              <a:tr h="370840">
                <a:tc>
                  <a:txBody>
                    <a:bodyPr/>
                    <a:lstStyle/>
                    <a:p>
                      <a:r>
                        <a:rPr lang="es-ES" sz="2400" dirty="0" smtClean="0"/>
                        <a:t>Gastos ejercicio 2013</a:t>
                      </a:r>
                      <a:endParaRPr lang="es-ES" sz="2400" dirty="0"/>
                    </a:p>
                  </a:txBody>
                  <a:tcPr anchor="ctr"/>
                </a:tc>
                <a:tc>
                  <a:txBody>
                    <a:bodyPr/>
                    <a:lstStyle/>
                    <a:p>
                      <a:pPr algn="r"/>
                      <a:r>
                        <a:rPr lang="es-ES" sz="2400" dirty="0" smtClean="0"/>
                        <a:t>200.000</a:t>
                      </a:r>
                      <a:endParaRPr lang="es-ES" sz="2400" dirty="0"/>
                    </a:p>
                  </a:txBody>
                  <a:tcPr anchor="ctr"/>
                </a:tc>
              </a:tr>
              <a:tr h="370840">
                <a:tc>
                  <a:txBody>
                    <a:bodyPr/>
                    <a:lstStyle/>
                    <a:p>
                      <a:r>
                        <a:rPr lang="es-ES" sz="2400" dirty="0" smtClean="0"/>
                        <a:t>Gastos ejercicio 2014</a:t>
                      </a:r>
                      <a:endParaRPr lang="es-ES" sz="2400" dirty="0"/>
                    </a:p>
                  </a:txBody>
                  <a:tcPr anchor="ctr"/>
                </a:tc>
                <a:tc>
                  <a:txBody>
                    <a:bodyPr/>
                    <a:lstStyle/>
                    <a:p>
                      <a:pPr algn="r"/>
                      <a:r>
                        <a:rPr lang="es-ES" sz="2400" dirty="0" smtClean="0"/>
                        <a:t>500.000</a:t>
                      </a:r>
                      <a:endParaRPr lang="es-ES" sz="2400" dirty="0"/>
                    </a:p>
                  </a:txBody>
                  <a:tcPr anchor="ctr"/>
                </a:tc>
              </a:tr>
              <a:tr h="370840">
                <a:tc>
                  <a:txBody>
                    <a:bodyPr/>
                    <a:lstStyle/>
                    <a:p>
                      <a:r>
                        <a:rPr lang="es-ES" sz="2400" dirty="0" smtClean="0"/>
                        <a:t>Valor medio</a:t>
                      </a:r>
                      <a:r>
                        <a:rPr lang="es-ES" sz="2400" baseline="0" dirty="0" smtClean="0"/>
                        <a:t> 2014 – 2013</a:t>
                      </a:r>
                      <a:endParaRPr lang="es-ES" sz="2400" dirty="0"/>
                    </a:p>
                  </a:txBody>
                  <a:tcPr anchor="ctr"/>
                </a:tc>
                <a:tc>
                  <a:txBody>
                    <a:bodyPr/>
                    <a:lstStyle/>
                    <a:p>
                      <a:pPr algn="r"/>
                      <a:r>
                        <a:rPr lang="es-ES" sz="2400" dirty="0" smtClean="0"/>
                        <a:t>350.000</a:t>
                      </a:r>
                      <a:endParaRPr lang="es-ES" sz="2400" dirty="0"/>
                    </a:p>
                  </a:txBody>
                  <a:tcPr anchor="ctr"/>
                </a:tc>
              </a:tr>
              <a:tr h="370840">
                <a:tc>
                  <a:txBody>
                    <a:bodyPr/>
                    <a:lstStyle/>
                    <a:p>
                      <a:r>
                        <a:rPr lang="es-ES" sz="2400" dirty="0" smtClean="0"/>
                        <a:t>Total gastos ejercicio 2015</a:t>
                      </a:r>
                      <a:endParaRPr lang="es-ES" sz="2400" dirty="0"/>
                    </a:p>
                  </a:txBody>
                  <a:tcPr anchor="ctr"/>
                </a:tc>
                <a:tc>
                  <a:txBody>
                    <a:bodyPr/>
                    <a:lstStyle/>
                    <a:p>
                      <a:pPr algn="r"/>
                      <a:r>
                        <a:rPr lang="es-ES" sz="2400" dirty="0" smtClean="0"/>
                        <a:t>500.000</a:t>
                      </a:r>
                      <a:endParaRPr lang="es-ES" sz="2400" dirty="0"/>
                    </a:p>
                  </a:txBody>
                  <a:tcPr anchor="ctr"/>
                </a:tc>
              </a:tr>
              <a:tr h="370840">
                <a:tc>
                  <a:txBody>
                    <a:bodyPr/>
                    <a:lstStyle/>
                    <a:p>
                      <a:r>
                        <a:rPr lang="es-ES" sz="2400" dirty="0" smtClean="0"/>
                        <a:t>Subvenciones</a:t>
                      </a:r>
                      <a:endParaRPr lang="es-ES" sz="2400" dirty="0"/>
                    </a:p>
                  </a:txBody>
                  <a:tcPr anchor="ctr"/>
                </a:tc>
                <a:tc>
                  <a:txBody>
                    <a:bodyPr/>
                    <a:lstStyle/>
                    <a:p>
                      <a:pPr algn="r"/>
                      <a:r>
                        <a:rPr lang="es-ES" sz="2400" dirty="0" smtClean="0"/>
                        <a:t>25.000</a:t>
                      </a:r>
                      <a:endParaRPr lang="es-ES" sz="2400" dirty="0"/>
                    </a:p>
                  </a:txBody>
                  <a:tcPr anchor="ctr"/>
                </a:tc>
              </a:tr>
              <a:tr h="370840">
                <a:tc>
                  <a:txBody>
                    <a:bodyPr/>
                    <a:lstStyle/>
                    <a:p>
                      <a:r>
                        <a:rPr lang="es-ES" sz="2400" dirty="0" smtClean="0"/>
                        <a:t>Gastos deducibles 2015</a:t>
                      </a:r>
                      <a:endParaRPr lang="es-ES" sz="2400" dirty="0"/>
                    </a:p>
                  </a:txBody>
                  <a:tcPr anchor="ctr"/>
                </a:tc>
                <a:tc>
                  <a:txBody>
                    <a:bodyPr/>
                    <a:lstStyle/>
                    <a:p>
                      <a:pPr algn="r"/>
                      <a:r>
                        <a:rPr lang="es-ES" sz="2400" dirty="0" smtClean="0"/>
                        <a:t>475.000</a:t>
                      </a:r>
                      <a:endParaRPr lang="es-ES" sz="2400" dirty="0"/>
                    </a:p>
                  </a:txBody>
                  <a:tcPr anchor="ctr"/>
                </a:tc>
              </a:tr>
              <a:tr h="370840">
                <a:tc>
                  <a:txBody>
                    <a:bodyPr/>
                    <a:lstStyle/>
                    <a:p>
                      <a:r>
                        <a:rPr lang="es-ES" sz="2400" dirty="0" smtClean="0"/>
                        <a:t>Deducción 45%</a:t>
                      </a:r>
                      <a:endParaRPr lang="es-ES" sz="2400" dirty="0"/>
                    </a:p>
                  </a:txBody>
                  <a:tcPr anchor="ctr"/>
                </a:tc>
                <a:tc>
                  <a:txBody>
                    <a:bodyPr/>
                    <a:lstStyle/>
                    <a:p>
                      <a:pPr algn="r"/>
                      <a:r>
                        <a:rPr lang="es-ES" sz="2400" dirty="0" smtClean="0"/>
                        <a:t>157.500</a:t>
                      </a:r>
                      <a:endParaRPr lang="es-ES" sz="2400" dirty="0"/>
                    </a:p>
                  </a:txBody>
                  <a:tcPr anchor="ctr"/>
                </a:tc>
              </a:tr>
              <a:tr h="370840">
                <a:tc>
                  <a:txBody>
                    <a:bodyPr/>
                    <a:lstStyle/>
                    <a:p>
                      <a:r>
                        <a:rPr lang="es-ES" sz="2400" dirty="0" smtClean="0"/>
                        <a:t>Deducción 75,6%</a:t>
                      </a:r>
                      <a:endParaRPr lang="es-ES" sz="2400" dirty="0"/>
                    </a:p>
                  </a:txBody>
                  <a:tcPr anchor="ctr"/>
                </a:tc>
                <a:tc>
                  <a:txBody>
                    <a:bodyPr/>
                    <a:lstStyle/>
                    <a:p>
                      <a:pPr algn="r"/>
                      <a:r>
                        <a:rPr lang="es-ES" sz="2400" dirty="0" smtClean="0"/>
                        <a:t>94.500</a:t>
                      </a:r>
                      <a:endParaRPr lang="es-ES" sz="2400" dirty="0"/>
                    </a:p>
                  </a:txBody>
                  <a:tcPr anchor="ctr"/>
                </a:tc>
              </a:tr>
              <a:tr h="370840">
                <a:tc>
                  <a:txBody>
                    <a:bodyPr/>
                    <a:lstStyle/>
                    <a:p>
                      <a:r>
                        <a:rPr lang="es-ES" sz="2400" b="1" dirty="0" smtClean="0"/>
                        <a:t>Total</a:t>
                      </a:r>
                      <a:r>
                        <a:rPr lang="es-ES" sz="2400" b="1" baseline="0" dirty="0" smtClean="0"/>
                        <a:t> </a:t>
                      </a:r>
                    </a:p>
                  </a:txBody>
                  <a:tcPr anchor="ctr"/>
                </a:tc>
                <a:tc>
                  <a:txBody>
                    <a:bodyPr/>
                    <a:lstStyle/>
                    <a:p>
                      <a:pPr algn="r"/>
                      <a:r>
                        <a:rPr lang="es-ES" sz="2400" b="1" dirty="0" smtClean="0"/>
                        <a:t>252.000</a:t>
                      </a:r>
                      <a:endParaRPr lang="es-ES" sz="2400" b="1" dirty="0"/>
                    </a:p>
                  </a:txBody>
                  <a:tcPr anchor="ctr"/>
                </a:tc>
              </a:tr>
            </a:tbl>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8229600" cy="1124744"/>
          </a:xfrm>
        </p:spPr>
        <p:txBody>
          <a:bodyPr anchor="ctr"/>
          <a:lstStyle/>
          <a:p>
            <a:r>
              <a:rPr lang="es-ES" dirty="0" smtClean="0"/>
              <a:t>Ejemplo deducción AUTONÓMICA</a:t>
            </a:r>
            <a:endParaRPr lang="es-ES" dirty="0"/>
          </a:p>
        </p:txBody>
      </p:sp>
      <p:sp>
        <p:nvSpPr>
          <p:cNvPr id="3" name="2 Marcador de contenido"/>
          <p:cNvSpPr>
            <a:spLocks noGrp="1"/>
          </p:cNvSpPr>
          <p:nvPr>
            <p:ph idx="1"/>
          </p:nvPr>
        </p:nvSpPr>
        <p:spPr/>
        <p:txBody>
          <a:bodyPr>
            <a:normAutofit/>
          </a:bodyPr>
          <a:lstStyle/>
          <a:p>
            <a:pPr algn="just"/>
            <a:r>
              <a:rPr lang="es-ES" sz="2400" dirty="0" smtClean="0"/>
              <a:t>DEDUCCIÓN GASTOS PERSONAL INVESTIGADOR</a:t>
            </a:r>
          </a:p>
          <a:p>
            <a:pPr algn="just"/>
            <a:endParaRPr lang="es-ES" sz="2400" dirty="0" smtClean="0"/>
          </a:p>
          <a:p>
            <a:pPr algn="just"/>
            <a:endParaRPr lang="es-ES" sz="2400" dirty="0" smtClean="0"/>
          </a:p>
          <a:p>
            <a:pPr algn="just"/>
            <a:endParaRPr lang="es-ES" sz="2400" dirty="0" smtClean="0"/>
          </a:p>
          <a:p>
            <a:pPr algn="just"/>
            <a:endParaRPr lang="es-ES" sz="2400" dirty="0" smtClean="0"/>
          </a:p>
          <a:p>
            <a:pPr algn="just"/>
            <a:r>
              <a:rPr lang="es-ES" sz="2400" dirty="0" smtClean="0"/>
              <a:t>DEDUCCIÓN INVERSIONES AFECTAS A ACTIVIDADES DE I+D</a:t>
            </a:r>
          </a:p>
          <a:p>
            <a:pPr algn="just"/>
            <a:endParaRPr lang="es-ES" sz="2400" dirty="0" smtClean="0"/>
          </a:p>
          <a:p>
            <a:pPr algn="just"/>
            <a:endParaRPr lang="es-ES" sz="2400" dirty="0" smtClean="0"/>
          </a:p>
          <a:p>
            <a:pPr algn="just">
              <a:buNone/>
            </a:pPr>
            <a:endParaRPr lang="es-ES" sz="2400" dirty="0" smtClean="0"/>
          </a:p>
        </p:txBody>
      </p:sp>
      <p:graphicFrame>
        <p:nvGraphicFramePr>
          <p:cNvPr id="7" name="6 Tabla"/>
          <p:cNvGraphicFramePr>
            <a:graphicFrameLocks noGrp="1"/>
          </p:cNvGraphicFramePr>
          <p:nvPr/>
        </p:nvGraphicFramePr>
        <p:xfrm>
          <a:off x="1584000" y="2204864"/>
          <a:ext cx="5976000" cy="1371600"/>
        </p:xfrm>
        <a:graphic>
          <a:graphicData uri="http://schemas.openxmlformats.org/drawingml/2006/table">
            <a:tbl>
              <a:tblPr bandRow="1">
                <a:tableStyleId>{5C22544A-7EE6-4342-B048-85BDC9FD1C3A}</a:tableStyleId>
              </a:tblPr>
              <a:tblGrid>
                <a:gridCol w="3952436"/>
                <a:gridCol w="2023564"/>
              </a:tblGrid>
              <a:tr h="370840">
                <a:tc>
                  <a:txBody>
                    <a:bodyPr/>
                    <a:lstStyle/>
                    <a:p>
                      <a:r>
                        <a:rPr lang="es-ES" sz="2400" dirty="0" smtClean="0"/>
                        <a:t>Gastos investig.</a:t>
                      </a:r>
                      <a:r>
                        <a:rPr lang="es-ES" sz="2400" baseline="0" dirty="0" smtClean="0"/>
                        <a:t> cualificados</a:t>
                      </a:r>
                      <a:endParaRPr lang="es-ES" sz="2400" dirty="0"/>
                    </a:p>
                  </a:txBody>
                  <a:tcPr anchor="ctr"/>
                </a:tc>
                <a:tc>
                  <a:txBody>
                    <a:bodyPr/>
                    <a:lstStyle/>
                    <a:p>
                      <a:pPr algn="r"/>
                      <a:r>
                        <a:rPr lang="es-ES" sz="2400" dirty="0" smtClean="0"/>
                        <a:t>50.000</a:t>
                      </a:r>
                      <a:endParaRPr lang="es-ES" sz="2400" dirty="0"/>
                    </a:p>
                  </a:txBody>
                  <a:tcPr anchor="ctr"/>
                </a:tc>
              </a:tr>
              <a:tr h="370840">
                <a:tc>
                  <a:txBody>
                    <a:bodyPr/>
                    <a:lstStyle/>
                    <a:p>
                      <a:r>
                        <a:rPr lang="es-ES" sz="2400" dirty="0" smtClean="0"/>
                        <a:t>Deducción 37%</a:t>
                      </a:r>
                      <a:endParaRPr lang="es-ES" sz="2400" dirty="0"/>
                    </a:p>
                  </a:txBody>
                  <a:tcPr anchor="ctr"/>
                </a:tc>
                <a:tc>
                  <a:txBody>
                    <a:bodyPr/>
                    <a:lstStyle/>
                    <a:p>
                      <a:pPr algn="r"/>
                      <a:r>
                        <a:rPr lang="es-ES" sz="2400" dirty="0" smtClean="0"/>
                        <a:t>18.500</a:t>
                      </a:r>
                      <a:endParaRPr lang="es-ES" sz="2400" dirty="0"/>
                    </a:p>
                  </a:txBody>
                  <a:tcPr anchor="ctr"/>
                </a:tc>
              </a:tr>
              <a:tr h="370840">
                <a:tc>
                  <a:txBody>
                    <a:bodyPr/>
                    <a:lstStyle/>
                    <a:p>
                      <a:r>
                        <a:rPr lang="es-ES" sz="2400" b="1" dirty="0" smtClean="0"/>
                        <a:t>Total</a:t>
                      </a:r>
                      <a:r>
                        <a:rPr lang="es-ES" sz="2400" b="1" baseline="0" dirty="0" smtClean="0"/>
                        <a:t> </a:t>
                      </a:r>
                      <a:endParaRPr lang="es-ES" sz="2400" b="1" dirty="0"/>
                    </a:p>
                  </a:txBody>
                  <a:tcPr anchor="ctr"/>
                </a:tc>
                <a:tc>
                  <a:txBody>
                    <a:bodyPr/>
                    <a:lstStyle/>
                    <a:p>
                      <a:pPr algn="r"/>
                      <a:r>
                        <a:rPr lang="es-ES" sz="2400" b="1" dirty="0" smtClean="0"/>
                        <a:t>18.500</a:t>
                      </a:r>
                      <a:endParaRPr lang="es-ES" sz="2400" b="1" dirty="0"/>
                    </a:p>
                  </a:txBody>
                  <a:tcPr anchor="ctr"/>
                </a:tc>
              </a:tr>
            </a:tbl>
          </a:graphicData>
        </a:graphic>
      </p:graphicFrame>
      <p:graphicFrame>
        <p:nvGraphicFramePr>
          <p:cNvPr id="5" name="4 Tabla"/>
          <p:cNvGraphicFramePr>
            <a:graphicFrameLocks noGrp="1"/>
          </p:cNvGraphicFramePr>
          <p:nvPr/>
        </p:nvGraphicFramePr>
        <p:xfrm>
          <a:off x="1584000" y="4365104"/>
          <a:ext cx="5976000" cy="1371600"/>
        </p:xfrm>
        <a:graphic>
          <a:graphicData uri="http://schemas.openxmlformats.org/drawingml/2006/table">
            <a:tbl>
              <a:tblPr bandRow="1">
                <a:tableStyleId>{5C22544A-7EE6-4342-B048-85BDC9FD1C3A}</a:tableStyleId>
              </a:tblPr>
              <a:tblGrid>
                <a:gridCol w="3952436"/>
                <a:gridCol w="2023564"/>
              </a:tblGrid>
              <a:tr h="370840">
                <a:tc>
                  <a:txBody>
                    <a:bodyPr/>
                    <a:lstStyle/>
                    <a:p>
                      <a:r>
                        <a:rPr lang="es-ES" sz="2400" dirty="0" smtClean="0"/>
                        <a:t>Inv. Inmovilizado mat. e inmat. </a:t>
                      </a:r>
                      <a:endParaRPr lang="es-ES" sz="2400" dirty="0"/>
                    </a:p>
                  </a:txBody>
                  <a:tcPr anchor="ctr"/>
                </a:tc>
                <a:tc>
                  <a:txBody>
                    <a:bodyPr/>
                    <a:lstStyle/>
                    <a:p>
                      <a:pPr algn="r"/>
                      <a:r>
                        <a:rPr lang="es-ES" sz="2400" dirty="0" smtClean="0"/>
                        <a:t>100.000</a:t>
                      </a:r>
                      <a:endParaRPr lang="es-ES" sz="2400" dirty="0"/>
                    </a:p>
                  </a:txBody>
                  <a:tcPr anchor="ctr"/>
                </a:tc>
              </a:tr>
              <a:tr h="370840">
                <a:tc>
                  <a:txBody>
                    <a:bodyPr/>
                    <a:lstStyle/>
                    <a:p>
                      <a:r>
                        <a:rPr lang="es-ES" sz="2400" dirty="0" smtClean="0"/>
                        <a:t>Deducción 28%</a:t>
                      </a:r>
                      <a:endParaRPr lang="es-ES" sz="2400" dirty="0"/>
                    </a:p>
                  </a:txBody>
                  <a:tcPr anchor="ctr"/>
                </a:tc>
                <a:tc>
                  <a:txBody>
                    <a:bodyPr/>
                    <a:lstStyle/>
                    <a:p>
                      <a:pPr algn="r"/>
                      <a:r>
                        <a:rPr lang="es-ES" sz="2400" dirty="0" smtClean="0"/>
                        <a:t>28.000</a:t>
                      </a:r>
                      <a:endParaRPr lang="es-ES" sz="2400" dirty="0"/>
                    </a:p>
                  </a:txBody>
                  <a:tcPr anchor="ctr"/>
                </a:tc>
              </a:tr>
              <a:tr h="370840">
                <a:tc>
                  <a:txBody>
                    <a:bodyPr/>
                    <a:lstStyle/>
                    <a:p>
                      <a:r>
                        <a:rPr lang="es-ES" sz="2400" b="1" dirty="0" smtClean="0"/>
                        <a:t>Total</a:t>
                      </a:r>
                      <a:endParaRPr lang="es-ES" sz="2400" b="1" dirty="0"/>
                    </a:p>
                  </a:txBody>
                  <a:tcPr anchor="ctr"/>
                </a:tc>
                <a:tc>
                  <a:txBody>
                    <a:bodyPr/>
                    <a:lstStyle/>
                    <a:p>
                      <a:pPr algn="r"/>
                      <a:r>
                        <a:rPr lang="es-ES" sz="2400" b="1" dirty="0" smtClean="0"/>
                        <a:t>28.000</a:t>
                      </a:r>
                      <a:endParaRPr lang="es-ES" sz="2400" b="1" dirty="0"/>
                    </a:p>
                  </a:txBody>
                  <a:tcPr anchor="ct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8229600" cy="1124744"/>
          </a:xfrm>
        </p:spPr>
        <p:txBody>
          <a:bodyPr anchor="ctr"/>
          <a:lstStyle/>
          <a:p>
            <a:r>
              <a:rPr lang="es-ES" dirty="0" smtClean="0"/>
              <a:t>Ejemplo deducción AUTONÓMICA</a:t>
            </a:r>
            <a:endParaRPr lang="es-ES" dirty="0"/>
          </a:p>
        </p:txBody>
      </p:sp>
      <p:sp>
        <p:nvSpPr>
          <p:cNvPr id="3" name="2 Marcador de contenido"/>
          <p:cNvSpPr>
            <a:spLocks noGrp="1"/>
          </p:cNvSpPr>
          <p:nvPr>
            <p:ph idx="1"/>
          </p:nvPr>
        </p:nvSpPr>
        <p:spPr/>
        <p:txBody>
          <a:bodyPr>
            <a:normAutofit/>
          </a:bodyPr>
          <a:lstStyle/>
          <a:p>
            <a:pPr algn="just"/>
            <a:r>
              <a:rPr lang="es-ES" sz="2400" dirty="0" smtClean="0"/>
              <a:t>DEDUCCIÓN GASTOS DE INNOVACIÓN TECNOLÓGICA</a:t>
            </a:r>
          </a:p>
          <a:p>
            <a:pPr algn="just"/>
            <a:endParaRPr lang="es-ES" sz="2400" dirty="0" smtClean="0"/>
          </a:p>
          <a:p>
            <a:pPr algn="just"/>
            <a:endParaRPr lang="es-ES" sz="2400" dirty="0" smtClean="0"/>
          </a:p>
          <a:p>
            <a:pPr algn="just"/>
            <a:endParaRPr lang="es-ES" sz="2400" dirty="0" smtClean="0"/>
          </a:p>
          <a:p>
            <a:pPr algn="just"/>
            <a:endParaRPr lang="es-ES" sz="2400" dirty="0" smtClean="0"/>
          </a:p>
          <a:p>
            <a:pPr algn="just"/>
            <a:endParaRPr lang="es-ES" sz="2400" dirty="0" smtClean="0"/>
          </a:p>
          <a:p>
            <a:pPr algn="just"/>
            <a:endParaRPr lang="es-ES" sz="1600" dirty="0" smtClean="0"/>
          </a:p>
          <a:p>
            <a:pPr algn="just"/>
            <a:endParaRPr lang="es-ES" sz="2400" dirty="0" smtClean="0"/>
          </a:p>
          <a:p>
            <a:pPr algn="just"/>
            <a:endParaRPr lang="es-ES" sz="2400" dirty="0" smtClean="0"/>
          </a:p>
          <a:p>
            <a:pPr algn="just"/>
            <a:endParaRPr lang="es-ES" sz="2400" dirty="0" smtClean="0"/>
          </a:p>
          <a:p>
            <a:pPr algn="just"/>
            <a:endParaRPr lang="es-ES" sz="2400" dirty="0" smtClean="0"/>
          </a:p>
          <a:p>
            <a:pPr algn="just">
              <a:buNone/>
            </a:pPr>
            <a:endParaRPr lang="es-ES" sz="2400" dirty="0" smtClean="0"/>
          </a:p>
          <a:p>
            <a:pPr algn="just">
              <a:buNone/>
            </a:pPr>
            <a:endParaRPr lang="es-ES" sz="2400" dirty="0" smtClean="0"/>
          </a:p>
        </p:txBody>
      </p:sp>
      <p:graphicFrame>
        <p:nvGraphicFramePr>
          <p:cNvPr id="7" name="6 Tabla"/>
          <p:cNvGraphicFramePr>
            <a:graphicFrameLocks noGrp="1"/>
          </p:cNvGraphicFramePr>
          <p:nvPr/>
        </p:nvGraphicFramePr>
        <p:xfrm>
          <a:off x="2267744" y="2132856"/>
          <a:ext cx="4608512" cy="2286000"/>
        </p:xfrm>
        <a:graphic>
          <a:graphicData uri="http://schemas.openxmlformats.org/drawingml/2006/table">
            <a:tbl>
              <a:tblPr bandRow="1">
                <a:tableStyleId>{7DF18680-E054-41AD-8BC1-D1AEF772440D}</a:tableStyleId>
              </a:tblPr>
              <a:tblGrid>
                <a:gridCol w="3048000"/>
                <a:gridCol w="1560512"/>
              </a:tblGrid>
              <a:tr h="370840">
                <a:tc>
                  <a:txBody>
                    <a:bodyPr/>
                    <a:lstStyle/>
                    <a:p>
                      <a:r>
                        <a:rPr lang="es-ES" sz="2400" dirty="0" smtClean="0"/>
                        <a:t>Gastos  IT</a:t>
                      </a:r>
                      <a:endParaRPr lang="es-ES" sz="2400" dirty="0"/>
                    </a:p>
                  </a:txBody>
                  <a:tcPr anchor="ctr"/>
                </a:tc>
                <a:tc>
                  <a:txBody>
                    <a:bodyPr/>
                    <a:lstStyle/>
                    <a:p>
                      <a:pPr algn="r"/>
                      <a:r>
                        <a:rPr lang="es-ES" sz="2400" dirty="0" smtClean="0"/>
                        <a:t>150.000</a:t>
                      </a:r>
                      <a:endParaRPr lang="es-ES" sz="2400" dirty="0"/>
                    </a:p>
                  </a:txBody>
                  <a:tcPr anchor="ctr"/>
                </a:tc>
              </a:tr>
              <a:tr h="370840">
                <a:tc>
                  <a:txBody>
                    <a:bodyPr/>
                    <a:lstStyle/>
                    <a:p>
                      <a:r>
                        <a:rPr lang="es-ES" sz="2400" dirty="0" smtClean="0"/>
                        <a:t>Subvenciones</a:t>
                      </a:r>
                      <a:endParaRPr lang="es-ES" sz="2400" dirty="0"/>
                    </a:p>
                  </a:txBody>
                  <a:tcPr anchor="ctr"/>
                </a:tc>
                <a:tc>
                  <a:txBody>
                    <a:bodyPr/>
                    <a:lstStyle/>
                    <a:p>
                      <a:pPr algn="r"/>
                      <a:r>
                        <a:rPr lang="es-ES" sz="2400" dirty="0" smtClean="0"/>
                        <a:t>30.000</a:t>
                      </a:r>
                      <a:endParaRPr lang="es-ES" sz="2400" dirty="0"/>
                    </a:p>
                  </a:txBody>
                  <a:tcPr anchor="ctr"/>
                </a:tc>
              </a:tr>
              <a:tr h="370840">
                <a:tc>
                  <a:txBody>
                    <a:bodyPr/>
                    <a:lstStyle/>
                    <a:p>
                      <a:r>
                        <a:rPr lang="es-ES" sz="2400" dirty="0" smtClean="0"/>
                        <a:t>Gastos</a:t>
                      </a:r>
                      <a:r>
                        <a:rPr lang="es-ES" sz="2400" baseline="0" dirty="0" smtClean="0"/>
                        <a:t> deducibles</a:t>
                      </a:r>
                      <a:endParaRPr lang="es-ES" sz="2400" dirty="0"/>
                    </a:p>
                  </a:txBody>
                  <a:tcPr anchor="ctr"/>
                </a:tc>
                <a:tc>
                  <a:txBody>
                    <a:bodyPr/>
                    <a:lstStyle/>
                    <a:p>
                      <a:pPr algn="r"/>
                      <a:r>
                        <a:rPr lang="es-ES" sz="2400" dirty="0" smtClean="0"/>
                        <a:t>120.000</a:t>
                      </a:r>
                      <a:endParaRPr lang="es-ES" sz="2400" dirty="0"/>
                    </a:p>
                  </a:txBody>
                  <a:tcPr anchor="ctr"/>
                </a:tc>
              </a:tr>
              <a:tr h="370840">
                <a:tc>
                  <a:txBody>
                    <a:bodyPr/>
                    <a:lstStyle/>
                    <a:p>
                      <a:r>
                        <a:rPr lang="es-ES" sz="2400" dirty="0" smtClean="0"/>
                        <a:t>Deducción 45%</a:t>
                      </a:r>
                      <a:endParaRPr lang="es-ES" sz="2400" dirty="0"/>
                    </a:p>
                  </a:txBody>
                  <a:tcPr anchor="ctr"/>
                </a:tc>
                <a:tc>
                  <a:txBody>
                    <a:bodyPr/>
                    <a:lstStyle/>
                    <a:p>
                      <a:pPr algn="r"/>
                      <a:r>
                        <a:rPr lang="es-ES" sz="2400" dirty="0" smtClean="0"/>
                        <a:t>54.000</a:t>
                      </a:r>
                      <a:endParaRPr lang="es-ES" sz="2400" dirty="0"/>
                    </a:p>
                  </a:txBody>
                  <a:tcPr anchor="ctr"/>
                </a:tc>
              </a:tr>
              <a:tr h="370840">
                <a:tc>
                  <a:txBody>
                    <a:bodyPr/>
                    <a:lstStyle/>
                    <a:p>
                      <a:r>
                        <a:rPr lang="es-ES" sz="2400" b="1" dirty="0" smtClean="0"/>
                        <a:t>Total</a:t>
                      </a:r>
                      <a:r>
                        <a:rPr lang="es-ES" sz="2400" b="1" baseline="0" dirty="0" smtClean="0"/>
                        <a:t> </a:t>
                      </a:r>
                      <a:endParaRPr lang="es-ES" sz="2400" b="1" dirty="0"/>
                    </a:p>
                  </a:txBody>
                  <a:tcPr anchor="ctr"/>
                </a:tc>
                <a:tc>
                  <a:txBody>
                    <a:bodyPr/>
                    <a:lstStyle/>
                    <a:p>
                      <a:pPr algn="r"/>
                      <a:r>
                        <a:rPr lang="es-ES" sz="2400" b="1" dirty="0" smtClean="0"/>
                        <a:t>54.000</a:t>
                      </a:r>
                      <a:endParaRPr lang="es-ES" sz="2400" b="1" dirty="0"/>
                    </a:p>
                  </a:txBody>
                  <a:tcPr anchor="ctr"/>
                </a:tc>
              </a:tr>
            </a:tbl>
          </a:graphicData>
        </a:graphic>
      </p:graphicFrame>
      <p:graphicFrame>
        <p:nvGraphicFramePr>
          <p:cNvPr id="9" name="8 Diagrama"/>
          <p:cNvGraphicFramePr/>
          <p:nvPr/>
        </p:nvGraphicFramePr>
        <p:xfrm>
          <a:off x="1187624" y="4653136"/>
          <a:ext cx="6744072" cy="1628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8229600" cy="1124744"/>
          </a:xfrm>
        </p:spPr>
        <p:txBody>
          <a:bodyPr anchor="ctr"/>
          <a:lstStyle/>
          <a:p>
            <a:r>
              <a:rPr lang="es-ES" dirty="0" smtClean="0"/>
              <a:t>Ejemplo deducción AUTONÓMICA</a:t>
            </a:r>
            <a:endParaRPr lang="es-ES" dirty="0"/>
          </a:p>
        </p:txBody>
      </p:sp>
      <p:sp>
        <p:nvSpPr>
          <p:cNvPr id="3" name="2 Marcador de contenido"/>
          <p:cNvSpPr>
            <a:spLocks noGrp="1"/>
          </p:cNvSpPr>
          <p:nvPr>
            <p:ph idx="1"/>
          </p:nvPr>
        </p:nvSpPr>
        <p:spPr/>
        <p:txBody>
          <a:bodyPr>
            <a:normAutofit/>
          </a:bodyPr>
          <a:lstStyle/>
          <a:p>
            <a:pPr algn="just"/>
            <a:r>
              <a:rPr lang="es-ES" sz="2400" dirty="0" smtClean="0"/>
              <a:t>LIQUIDACIÓN IMPUESTO SOBRE SOCIEDADES</a:t>
            </a:r>
          </a:p>
          <a:p>
            <a:pPr algn="just">
              <a:buNone/>
            </a:pPr>
            <a:endParaRPr lang="es-ES" sz="2400" dirty="0" smtClean="0"/>
          </a:p>
        </p:txBody>
      </p:sp>
      <p:graphicFrame>
        <p:nvGraphicFramePr>
          <p:cNvPr id="4" name="3 Tabla"/>
          <p:cNvGraphicFramePr>
            <a:graphicFrameLocks noGrp="1"/>
          </p:cNvGraphicFramePr>
          <p:nvPr/>
        </p:nvGraphicFramePr>
        <p:xfrm>
          <a:off x="1728000" y="2204864"/>
          <a:ext cx="5688000" cy="1828800"/>
        </p:xfrm>
        <a:graphic>
          <a:graphicData uri="http://schemas.openxmlformats.org/drawingml/2006/table">
            <a:tbl>
              <a:tblPr bandRow="1">
                <a:tableStyleId>{21E4AEA4-8DFA-4A89-87EB-49C32662AFE0}</a:tableStyleId>
              </a:tblPr>
              <a:tblGrid>
                <a:gridCol w="3854456"/>
                <a:gridCol w="1833544"/>
              </a:tblGrid>
              <a:tr h="370840">
                <a:tc>
                  <a:txBody>
                    <a:bodyPr/>
                    <a:lstStyle/>
                    <a:p>
                      <a:r>
                        <a:rPr lang="es-ES" sz="2400" dirty="0" smtClean="0"/>
                        <a:t>Base imponible</a:t>
                      </a:r>
                      <a:endParaRPr lang="es-ES" sz="2400" dirty="0"/>
                    </a:p>
                  </a:txBody>
                  <a:tcPr/>
                </a:tc>
                <a:tc>
                  <a:txBody>
                    <a:bodyPr/>
                    <a:lstStyle/>
                    <a:p>
                      <a:pPr algn="r"/>
                      <a:r>
                        <a:rPr lang="es-ES" sz="2400" dirty="0" smtClean="0"/>
                        <a:t>584.800</a:t>
                      </a:r>
                      <a:endParaRPr lang="es-ES" sz="2400" dirty="0"/>
                    </a:p>
                  </a:txBody>
                  <a:tcPr anchor="ctr"/>
                </a:tc>
              </a:tr>
              <a:tr h="370840">
                <a:tc>
                  <a:txBody>
                    <a:bodyPr/>
                    <a:lstStyle/>
                    <a:p>
                      <a:r>
                        <a:rPr lang="es-ES" sz="2400" dirty="0" smtClean="0"/>
                        <a:t>Cuota íntegra (25%)</a:t>
                      </a:r>
                      <a:endParaRPr lang="es-ES" sz="2400" dirty="0"/>
                    </a:p>
                  </a:txBody>
                  <a:tcPr/>
                </a:tc>
                <a:tc>
                  <a:txBody>
                    <a:bodyPr/>
                    <a:lstStyle/>
                    <a:p>
                      <a:pPr algn="r"/>
                      <a:r>
                        <a:rPr lang="es-ES" sz="2400" dirty="0" smtClean="0"/>
                        <a:t>146.200</a:t>
                      </a:r>
                      <a:endParaRPr lang="es-ES" sz="2400" dirty="0"/>
                    </a:p>
                  </a:txBody>
                  <a:tcPr anchor="ctr"/>
                </a:tc>
              </a:tr>
              <a:tr h="370840">
                <a:tc>
                  <a:txBody>
                    <a:bodyPr/>
                    <a:lstStyle/>
                    <a:p>
                      <a:r>
                        <a:rPr lang="es-ES" sz="2400" dirty="0" smtClean="0"/>
                        <a:t>Deducciones (90%</a:t>
                      </a:r>
                      <a:r>
                        <a:rPr lang="es-ES" sz="2400" baseline="0" dirty="0" smtClean="0"/>
                        <a:t> s/146.200)</a:t>
                      </a:r>
                      <a:endParaRPr lang="es-ES" sz="2400" dirty="0"/>
                    </a:p>
                  </a:txBody>
                  <a:tcPr/>
                </a:tc>
                <a:tc>
                  <a:txBody>
                    <a:bodyPr/>
                    <a:lstStyle/>
                    <a:p>
                      <a:pPr algn="r"/>
                      <a:r>
                        <a:rPr lang="es-ES" sz="2400" dirty="0" smtClean="0"/>
                        <a:t>131.580</a:t>
                      </a:r>
                      <a:endParaRPr lang="es-ES" sz="2400" dirty="0"/>
                    </a:p>
                  </a:txBody>
                  <a:tcPr anchor="ctr"/>
                </a:tc>
              </a:tr>
              <a:tr h="370840">
                <a:tc>
                  <a:txBody>
                    <a:bodyPr/>
                    <a:lstStyle/>
                    <a:p>
                      <a:r>
                        <a:rPr lang="es-ES" sz="2400" b="1" dirty="0" smtClean="0"/>
                        <a:t>Cuota líquida a ingresar</a:t>
                      </a:r>
                      <a:endParaRPr lang="es-ES" sz="2400" b="1" dirty="0"/>
                    </a:p>
                  </a:txBody>
                  <a:tcPr/>
                </a:tc>
                <a:tc>
                  <a:txBody>
                    <a:bodyPr/>
                    <a:lstStyle/>
                    <a:p>
                      <a:pPr algn="r"/>
                      <a:r>
                        <a:rPr lang="es-ES" sz="2400" b="1" dirty="0" smtClean="0"/>
                        <a:t>14.620</a:t>
                      </a:r>
                      <a:endParaRPr lang="es-ES" sz="2400" b="1" dirty="0"/>
                    </a:p>
                  </a:txBody>
                  <a:tcPr anchor="ct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8229600" cy="1124744"/>
          </a:xfrm>
        </p:spPr>
        <p:txBody>
          <a:bodyPr anchor="ctr"/>
          <a:lstStyle/>
          <a:p>
            <a:pPr>
              <a:spcBef>
                <a:spcPts val="1200"/>
              </a:spcBef>
            </a:pPr>
            <a:r>
              <a:rPr lang="es-ES" dirty="0" smtClean="0"/>
              <a:t>COMPARATIVA</a:t>
            </a:r>
            <a:endParaRPr lang="es-ES" dirty="0"/>
          </a:p>
        </p:txBody>
      </p:sp>
      <p:graphicFrame>
        <p:nvGraphicFramePr>
          <p:cNvPr id="4" name="3 Marcador de contenido"/>
          <p:cNvGraphicFramePr>
            <a:graphicFrameLocks noGrp="1"/>
          </p:cNvGraphicFramePr>
          <p:nvPr>
            <p:ph idx="1"/>
          </p:nvPr>
        </p:nvGraphicFramePr>
        <p:xfrm>
          <a:off x="576000" y="1340768"/>
          <a:ext cx="7992000" cy="4572000"/>
        </p:xfrm>
        <a:graphic>
          <a:graphicData uri="http://schemas.openxmlformats.org/drawingml/2006/table">
            <a:tbl>
              <a:tblPr firstRow="1" bandRow="1">
                <a:tableStyleId>{93296810-A885-4BE3-A3E7-6D5BEEA58F35}</a:tableStyleId>
              </a:tblPr>
              <a:tblGrid>
                <a:gridCol w="2160000"/>
                <a:gridCol w="1944000"/>
                <a:gridCol w="1944000"/>
                <a:gridCol w="1944000"/>
              </a:tblGrid>
              <a:tr h="370840">
                <a:tc>
                  <a:txBody>
                    <a:bodyPr/>
                    <a:lstStyle/>
                    <a:p>
                      <a:endParaRPr lang="es-ES" sz="2400" dirty="0"/>
                    </a:p>
                  </a:txBody>
                  <a:tcPr>
                    <a:noFill/>
                  </a:tcPr>
                </a:tc>
                <a:tc>
                  <a:txBody>
                    <a:bodyPr/>
                    <a:lstStyle/>
                    <a:p>
                      <a:pPr algn="ctr"/>
                      <a:r>
                        <a:rPr lang="es-ES" sz="2400" dirty="0" smtClean="0"/>
                        <a:t>ESTATAL</a:t>
                      </a:r>
                      <a:endParaRPr lang="es-ES" sz="2400" dirty="0"/>
                    </a:p>
                  </a:txBody>
                  <a:tcPr anchor="ctr"/>
                </a:tc>
                <a:tc>
                  <a:txBody>
                    <a:bodyPr/>
                    <a:lstStyle/>
                    <a:p>
                      <a:pPr algn="ctr"/>
                      <a:r>
                        <a:rPr lang="es-ES" sz="2400" dirty="0" smtClean="0"/>
                        <a:t>AUTONÓMICA</a:t>
                      </a:r>
                      <a:endParaRPr lang="es-ES" sz="2400" dirty="0"/>
                    </a:p>
                  </a:txBody>
                  <a:tcPr anchor="ctr"/>
                </a:tc>
                <a:tc>
                  <a:txBody>
                    <a:bodyPr/>
                    <a:lstStyle/>
                    <a:p>
                      <a:pPr algn="ctr"/>
                      <a:r>
                        <a:rPr lang="es-ES" sz="2400" dirty="0" smtClean="0"/>
                        <a:t>DIFERENCIAS</a:t>
                      </a:r>
                      <a:endParaRPr lang="es-ES" sz="2400" dirty="0"/>
                    </a:p>
                  </a:txBody>
                  <a:tcPr anchor="ctr"/>
                </a:tc>
              </a:tr>
              <a:tr h="370840">
                <a:tc>
                  <a:txBody>
                    <a:bodyPr/>
                    <a:lstStyle/>
                    <a:p>
                      <a:r>
                        <a:rPr lang="es-ES" sz="2400" dirty="0" smtClean="0"/>
                        <a:t>BASE DE LA DEDUCCIÓN</a:t>
                      </a:r>
                      <a:endParaRPr lang="es-ES" sz="2400" dirty="0"/>
                    </a:p>
                  </a:txBody>
                  <a:tcPr/>
                </a:tc>
                <a:tc>
                  <a:txBody>
                    <a:bodyPr/>
                    <a:lstStyle/>
                    <a:p>
                      <a:pPr algn="ctr"/>
                      <a:r>
                        <a:rPr lang="es-ES" sz="2400" dirty="0" smtClean="0"/>
                        <a:t>695.000</a:t>
                      </a:r>
                      <a:endParaRPr lang="es-ES" sz="2400" dirty="0"/>
                    </a:p>
                  </a:txBody>
                  <a:tcPr anchor="ctr"/>
                </a:tc>
                <a:tc>
                  <a:txBody>
                    <a:bodyPr/>
                    <a:lstStyle/>
                    <a:p>
                      <a:pPr algn="ctr"/>
                      <a:r>
                        <a:rPr lang="es-ES" sz="2400" dirty="0" smtClean="0"/>
                        <a:t>695.000</a:t>
                      </a:r>
                      <a:endParaRPr lang="es-ES" sz="2400" dirty="0"/>
                    </a:p>
                  </a:txBody>
                  <a:tcPr anchor="ctr"/>
                </a:tc>
                <a:tc>
                  <a:txBody>
                    <a:bodyPr/>
                    <a:lstStyle/>
                    <a:p>
                      <a:pPr algn="ctr"/>
                      <a:r>
                        <a:rPr lang="es-ES" sz="2400" dirty="0" smtClean="0"/>
                        <a:t>-</a:t>
                      </a:r>
                      <a:endParaRPr lang="es-ES" sz="2400" dirty="0"/>
                    </a:p>
                  </a:txBody>
                  <a:tcPr anchor="ctr"/>
                </a:tc>
              </a:tr>
              <a:tr h="370840">
                <a:tc>
                  <a:txBody>
                    <a:bodyPr/>
                    <a:lstStyle/>
                    <a:p>
                      <a:r>
                        <a:rPr lang="es-ES" sz="2400" dirty="0" smtClean="0"/>
                        <a:t>DEDUCCIONES</a:t>
                      </a:r>
                      <a:r>
                        <a:rPr lang="es-ES" sz="2400" baseline="0" dirty="0" smtClean="0"/>
                        <a:t> GENERADAS</a:t>
                      </a:r>
                      <a:endParaRPr lang="es-ES" sz="2400" dirty="0"/>
                    </a:p>
                  </a:txBody>
                  <a:tcPr/>
                </a:tc>
                <a:tc>
                  <a:txBody>
                    <a:bodyPr/>
                    <a:lstStyle/>
                    <a:p>
                      <a:pPr algn="ctr"/>
                      <a:r>
                        <a:rPr lang="es-ES" sz="2400" dirty="0" smtClean="0"/>
                        <a:t>170.900</a:t>
                      </a:r>
                      <a:endParaRPr lang="es-ES" sz="2400" dirty="0"/>
                    </a:p>
                  </a:txBody>
                  <a:tcPr anchor="ctr"/>
                </a:tc>
                <a:tc>
                  <a:txBody>
                    <a:bodyPr/>
                    <a:lstStyle/>
                    <a:p>
                      <a:pPr algn="ctr"/>
                      <a:r>
                        <a:rPr lang="es-ES" sz="2400" dirty="0" smtClean="0"/>
                        <a:t>352.500</a:t>
                      </a:r>
                      <a:endParaRPr lang="es-ES" sz="2400" dirty="0"/>
                    </a:p>
                  </a:txBody>
                  <a:tcPr anchor="ctr"/>
                </a:tc>
                <a:tc>
                  <a:txBody>
                    <a:bodyPr/>
                    <a:lstStyle/>
                    <a:p>
                      <a:pPr algn="ctr"/>
                      <a:r>
                        <a:rPr lang="es-ES" sz="2400" dirty="0" smtClean="0"/>
                        <a:t>181.600</a:t>
                      </a:r>
                      <a:endParaRPr lang="es-ES" sz="2400" dirty="0"/>
                    </a:p>
                  </a:txBody>
                  <a:tcPr anchor="ctr"/>
                </a:tc>
              </a:tr>
              <a:tr h="370840">
                <a:tc>
                  <a:txBody>
                    <a:bodyPr/>
                    <a:lstStyle/>
                    <a:p>
                      <a:r>
                        <a:rPr lang="es-ES" sz="2400" dirty="0" smtClean="0"/>
                        <a:t>DEDUCCIÓN APLICADA</a:t>
                      </a:r>
                      <a:endParaRPr lang="es-ES" sz="2400" dirty="0"/>
                    </a:p>
                  </a:txBody>
                  <a:tcPr/>
                </a:tc>
                <a:tc>
                  <a:txBody>
                    <a:bodyPr/>
                    <a:lstStyle/>
                    <a:p>
                      <a:pPr algn="ctr"/>
                      <a:r>
                        <a:rPr lang="es-ES" sz="2400" dirty="0" smtClean="0"/>
                        <a:t>73.100</a:t>
                      </a:r>
                      <a:endParaRPr lang="es-ES" sz="2400" dirty="0"/>
                    </a:p>
                  </a:txBody>
                  <a:tcPr anchor="ctr"/>
                </a:tc>
                <a:tc>
                  <a:txBody>
                    <a:bodyPr/>
                    <a:lstStyle/>
                    <a:p>
                      <a:pPr algn="ctr"/>
                      <a:r>
                        <a:rPr lang="es-ES" sz="2400" dirty="0" smtClean="0"/>
                        <a:t>131.580</a:t>
                      </a:r>
                      <a:endParaRPr lang="es-ES" sz="2400" dirty="0"/>
                    </a:p>
                  </a:txBody>
                  <a:tcPr anchor="ctr"/>
                </a:tc>
                <a:tc>
                  <a:txBody>
                    <a:bodyPr/>
                    <a:lstStyle/>
                    <a:p>
                      <a:pPr algn="ctr"/>
                      <a:r>
                        <a:rPr lang="es-ES" sz="2400" dirty="0" smtClean="0"/>
                        <a:t>58.480</a:t>
                      </a:r>
                      <a:endParaRPr lang="es-ES" sz="2400" dirty="0"/>
                    </a:p>
                  </a:txBody>
                  <a:tcPr anchor="ctr"/>
                </a:tc>
              </a:tr>
              <a:tr h="370840">
                <a:tc>
                  <a:txBody>
                    <a:bodyPr/>
                    <a:lstStyle/>
                    <a:p>
                      <a:r>
                        <a:rPr lang="es-ES" sz="2400" dirty="0" smtClean="0"/>
                        <a:t>DEDUCCIÓN PENDIENTE</a:t>
                      </a:r>
                      <a:endParaRPr lang="es-ES" sz="2400" dirty="0"/>
                    </a:p>
                  </a:txBody>
                  <a:tcPr/>
                </a:tc>
                <a:tc>
                  <a:txBody>
                    <a:bodyPr/>
                    <a:lstStyle/>
                    <a:p>
                      <a:pPr algn="ctr"/>
                      <a:r>
                        <a:rPr lang="es-ES" sz="2400" dirty="0" smtClean="0"/>
                        <a:t>97.800</a:t>
                      </a:r>
                      <a:endParaRPr lang="es-ES" sz="2400" dirty="0"/>
                    </a:p>
                  </a:txBody>
                  <a:tcPr anchor="ctr"/>
                </a:tc>
                <a:tc>
                  <a:txBody>
                    <a:bodyPr/>
                    <a:lstStyle/>
                    <a:p>
                      <a:pPr algn="ctr"/>
                      <a:r>
                        <a:rPr lang="es-ES" sz="2400" dirty="0" smtClean="0"/>
                        <a:t>220.920</a:t>
                      </a:r>
                      <a:endParaRPr lang="es-ES" sz="2400" dirty="0"/>
                    </a:p>
                  </a:txBody>
                  <a:tcPr anchor="ctr"/>
                </a:tc>
                <a:tc>
                  <a:txBody>
                    <a:bodyPr/>
                    <a:lstStyle/>
                    <a:p>
                      <a:pPr algn="ctr"/>
                      <a:r>
                        <a:rPr lang="es-ES" sz="2400" dirty="0" smtClean="0"/>
                        <a:t>123.120</a:t>
                      </a:r>
                      <a:endParaRPr lang="es-ES" sz="2400" dirty="0"/>
                    </a:p>
                  </a:txBody>
                  <a:tcPr anchor="ctr"/>
                </a:tc>
              </a:tr>
              <a:tr h="370840">
                <a:tc>
                  <a:txBody>
                    <a:bodyPr/>
                    <a:lstStyle/>
                    <a:p>
                      <a:r>
                        <a:rPr lang="es-ES" sz="2400" dirty="0" smtClean="0"/>
                        <a:t>CUOTA LÍQUIDA A INGRESAR</a:t>
                      </a:r>
                      <a:endParaRPr lang="es-ES" sz="2400" dirty="0"/>
                    </a:p>
                  </a:txBody>
                  <a:tcPr/>
                </a:tc>
                <a:tc>
                  <a:txBody>
                    <a:bodyPr/>
                    <a:lstStyle/>
                    <a:p>
                      <a:pPr algn="ctr"/>
                      <a:r>
                        <a:rPr lang="es-ES" sz="2400" dirty="0" smtClean="0"/>
                        <a:t>73.100</a:t>
                      </a:r>
                      <a:endParaRPr lang="es-ES" sz="2400" dirty="0"/>
                    </a:p>
                  </a:txBody>
                  <a:tcPr anchor="ctr"/>
                </a:tc>
                <a:tc>
                  <a:txBody>
                    <a:bodyPr/>
                    <a:lstStyle/>
                    <a:p>
                      <a:pPr algn="ctr"/>
                      <a:r>
                        <a:rPr lang="es-ES" sz="2400" dirty="0" smtClean="0"/>
                        <a:t>14.620</a:t>
                      </a:r>
                      <a:endParaRPr lang="es-ES" sz="2400" dirty="0"/>
                    </a:p>
                  </a:txBody>
                  <a:tcPr anchor="ctr"/>
                </a:tc>
                <a:tc>
                  <a:txBody>
                    <a:bodyPr/>
                    <a:lstStyle/>
                    <a:p>
                      <a:pPr algn="ctr"/>
                      <a:r>
                        <a:rPr lang="es-ES" sz="2400" dirty="0" smtClean="0"/>
                        <a:t>-58.480</a:t>
                      </a:r>
                      <a:endParaRPr lang="es-ES" sz="2400" dirty="0"/>
                    </a:p>
                  </a:txBody>
                  <a:tcPr anchor="ctr"/>
                </a:tc>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title"/>
          </p:nvPr>
        </p:nvSpPr>
        <p:spPr>
          <a:xfrm>
            <a:off x="467544" y="2492896"/>
            <a:ext cx="8208912" cy="1872208"/>
          </a:xfrm>
        </p:spPr>
        <p:txBody>
          <a:bodyPr>
            <a:normAutofit/>
          </a:bodyPr>
          <a:lstStyle/>
          <a:p>
            <a:pPr marL="742950" indent="-742950">
              <a:buFont typeface="+mj-lt"/>
              <a:buAutoNum type="arabicPeriod" startAt="6"/>
            </a:pPr>
            <a:r>
              <a:rPr lang="es-ES" dirty="0" smtClean="0"/>
              <a:t>Casos de inspección tributaria</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8229600" cy="1124744"/>
          </a:xfrm>
        </p:spPr>
        <p:txBody>
          <a:bodyPr anchor="ctr"/>
          <a:lstStyle/>
          <a:p>
            <a:r>
              <a:rPr lang="es-ES" dirty="0" smtClean="0"/>
              <a:t>6. Casos de inspección tributaria</a:t>
            </a:r>
            <a:endParaRPr lang="es-ES" dirty="0"/>
          </a:p>
        </p:txBody>
      </p:sp>
      <p:sp>
        <p:nvSpPr>
          <p:cNvPr id="3" name="2 Marcador de contenido"/>
          <p:cNvSpPr>
            <a:spLocks noGrp="1"/>
          </p:cNvSpPr>
          <p:nvPr>
            <p:ph idx="1"/>
          </p:nvPr>
        </p:nvSpPr>
        <p:spPr/>
        <p:txBody>
          <a:bodyPr>
            <a:normAutofit/>
          </a:bodyPr>
          <a:lstStyle/>
          <a:p>
            <a:pPr algn="just"/>
            <a:r>
              <a:rPr lang="es-ES" sz="2400" dirty="0" smtClean="0"/>
              <a:t>De las propias memorias de los proyectos la Inspección y el Tribunal pueden diferenciar cuándo la actividad desarrollada es una indagación original en orden a descubrir nuevos conocimientos y cuándo consiste en una mera adaptación de procesos o productos ya existentes a los requisitos de los clientes. </a:t>
            </a:r>
          </a:p>
          <a:p>
            <a:pPr algn="just"/>
            <a:endParaRPr lang="es-ES" sz="2400" dirty="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8229600" cy="1124744"/>
          </a:xfrm>
        </p:spPr>
        <p:txBody>
          <a:bodyPr anchor="ctr"/>
          <a:lstStyle/>
          <a:p>
            <a:r>
              <a:rPr lang="es-ES" dirty="0" smtClean="0"/>
              <a:t>INSPECCIÓN I</a:t>
            </a:r>
            <a:endParaRPr lang="es-ES" dirty="0"/>
          </a:p>
        </p:txBody>
      </p:sp>
      <p:sp>
        <p:nvSpPr>
          <p:cNvPr id="3" name="2 Marcador de contenido"/>
          <p:cNvSpPr>
            <a:spLocks noGrp="1"/>
          </p:cNvSpPr>
          <p:nvPr>
            <p:ph idx="1"/>
          </p:nvPr>
        </p:nvSpPr>
        <p:spPr/>
        <p:txBody>
          <a:bodyPr>
            <a:normAutofit/>
          </a:bodyPr>
          <a:lstStyle/>
          <a:p>
            <a:pPr algn="just"/>
            <a:r>
              <a:rPr lang="es-ES" sz="2400" b="1" dirty="0" smtClean="0"/>
              <a:t>TSJ de Madrid , Sentencia 265/2016, de 9 de marzo de 2016.</a:t>
            </a:r>
          </a:p>
          <a:p>
            <a:pPr lvl="1" algn="just"/>
            <a:r>
              <a:rPr lang="es-ES" sz="2400" dirty="0" smtClean="0"/>
              <a:t>Empresa que no aporta informe motivado.</a:t>
            </a:r>
          </a:p>
          <a:p>
            <a:pPr lvl="1" algn="just"/>
            <a:r>
              <a:rPr lang="es-ES" sz="2400" dirty="0" smtClean="0"/>
              <a:t>Aporta informe pericial.</a:t>
            </a:r>
          </a:p>
          <a:p>
            <a:pPr lvl="1" algn="just"/>
            <a:r>
              <a:rPr lang="es-ES" sz="2400" dirty="0" smtClean="0"/>
              <a:t>El servicio de inspección modifica el importe de la deducción pero no aporta informe emitido por técnico cualificado.</a:t>
            </a:r>
          </a:p>
          <a:p>
            <a:pPr lvl="1" algn="just"/>
            <a:r>
              <a:rPr lang="es-ES" sz="2400" dirty="0" smtClean="0"/>
              <a:t>El TSJ de Madrid anula las liquidaciones y sanción.</a:t>
            </a:r>
          </a:p>
          <a:p>
            <a:pPr lvl="1" algn="just">
              <a:buNone/>
            </a:pPr>
            <a:endParaRPr lang="es-ES" sz="2400" dirty="0" smtClean="0"/>
          </a:p>
          <a:p>
            <a:pPr algn="just"/>
            <a:endParaRPr lang="es-ES" sz="2400"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8229600" cy="1124744"/>
          </a:xfrm>
        </p:spPr>
        <p:txBody>
          <a:bodyPr anchor="ctr"/>
          <a:lstStyle/>
          <a:p>
            <a:r>
              <a:rPr lang="es-ES" dirty="0" smtClean="0"/>
              <a:t>INSPECCIÓN II</a:t>
            </a:r>
            <a:endParaRPr lang="es-ES" dirty="0"/>
          </a:p>
        </p:txBody>
      </p:sp>
      <p:sp>
        <p:nvSpPr>
          <p:cNvPr id="3" name="2 Marcador de contenido"/>
          <p:cNvSpPr>
            <a:spLocks noGrp="1"/>
          </p:cNvSpPr>
          <p:nvPr>
            <p:ph idx="1"/>
          </p:nvPr>
        </p:nvSpPr>
        <p:spPr/>
        <p:txBody>
          <a:bodyPr>
            <a:normAutofit/>
          </a:bodyPr>
          <a:lstStyle/>
          <a:p>
            <a:r>
              <a:rPr lang="es-ES" sz="2400" b="1" dirty="0" smtClean="0"/>
              <a:t>TEAC, Resolución R.G.1699/99 de 7 marzo 2003.</a:t>
            </a:r>
            <a:endParaRPr lang="es-ES" sz="2400" dirty="0" smtClean="0"/>
          </a:p>
          <a:p>
            <a:pPr lvl="1" algn="just"/>
            <a:r>
              <a:rPr lang="es-ES" sz="2400" dirty="0" smtClean="0"/>
              <a:t>Sociedad que aplica la deducción. </a:t>
            </a:r>
          </a:p>
          <a:p>
            <a:pPr lvl="1" algn="just"/>
            <a:r>
              <a:rPr lang="es-ES" sz="2400" dirty="0" smtClean="0"/>
              <a:t>La inspección corrige la liquidación porque considera que las actividades se han desarrollado para cumplir con las especificaciones impuestas por cada cliente, no teniendo la calificación de I+D.</a:t>
            </a:r>
          </a:p>
          <a:p>
            <a:pPr algn="just">
              <a:buNone/>
            </a:pPr>
            <a:endParaRPr lang="es-ES" sz="2400"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8229600" cy="1124744"/>
          </a:xfrm>
        </p:spPr>
        <p:txBody>
          <a:bodyPr anchor="ctr"/>
          <a:lstStyle/>
          <a:p>
            <a:r>
              <a:rPr lang="es-ES" dirty="0" smtClean="0"/>
              <a:t>INSPECCIÓN III</a:t>
            </a:r>
            <a:endParaRPr lang="es-ES" dirty="0"/>
          </a:p>
        </p:txBody>
      </p:sp>
      <p:sp>
        <p:nvSpPr>
          <p:cNvPr id="3" name="2 Marcador de contenido"/>
          <p:cNvSpPr>
            <a:spLocks noGrp="1"/>
          </p:cNvSpPr>
          <p:nvPr>
            <p:ph idx="1"/>
          </p:nvPr>
        </p:nvSpPr>
        <p:spPr/>
        <p:txBody>
          <a:bodyPr>
            <a:normAutofit/>
          </a:bodyPr>
          <a:lstStyle/>
          <a:p>
            <a:pPr algn="just"/>
            <a:r>
              <a:rPr lang="es-ES" sz="2400" b="1" dirty="0" smtClean="0"/>
              <a:t>Tribunal Supremo, Sentencia de 17 Mar. 2016, Rec. 27992013</a:t>
            </a:r>
          </a:p>
          <a:p>
            <a:pPr lvl="1" algn="just"/>
            <a:r>
              <a:rPr lang="es-ES" sz="2400" dirty="0" smtClean="0"/>
              <a:t>El Ministerio de Ciencia e Innovación aprueba el informe motivado pero considera que el equipo de personal está sobredimensionado y sobrecualificado.</a:t>
            </a:r>
          </a:p>
          <a:p>
            <a:pPr lvl="1" algn="just"/>
            <a:r>
              <a:rPr lang="es-ES" sz="2400" dirty="0" smtClean="0"/>
              <a:t>La empresa recurre dicha resolución. </a:t>
            </a:r>
          </a:p>
          <a:p>
            <a:pPr lvl="1" algn="just"/>
            <a:r>
              <a:rPr lang="es-ES" sz="2400" dirty="0" smtClean="0"/>
              <a:t>El TS casa y anula sentencia del TSJ de Madrid y entiende que el informe de la Administración con respecto al cumplimiento de los requisitos precisos para deducir en el IS un proyecto de I+D ha de ser favorable porque ha de circunscribirse al análisis de la calificación.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8229600" cy="1124744"/>
          </a:xfrm>
        </p:spPr>
        <p:txBody>
          <a:bodyPr anchor="ctr"/>
          <a:lstStyle/>
          <a:p>
            <a:r>
              <a:rPr lang="es-ES" dirty="0" smtClean="0"/>
              <a:t>INSPECCIÓN IV</a:t>
            </a:r>
            <a:endParaRPr lang="es-ES" dirty="0"/>
          </a:p>
        </p:txBody>
      </p:sp>
      <p:sp>
        <p:nvSpPr>
          <p:cNvPr id="3" name="2 Marcador de contenido"/>
          <p:cNvSpPr>
            <a:spLocks noGrp="1"/>
          </p:cNvSpPr>
          <p:nvPr>
            <p:ph idx="1"/>
          </p:nvPr>
        </p:nvSpPr>
        <p:spPr/>
        <p:txBody>
          <a:bodyPr>
            <a:normAutofit/>
          </a:bodyPr>
          <a:lstStyle/>
          <a:p>
            <a:pPr algn="just"/>
            <a:r>
              <a:rPr lang="es-ES" sz="2400" b="1" dirty="0" smtClean="0"/>
              <a:t>Audiencia Nacional, Sentencia de 18 Sep. 2014, Rec. 4352011</a:t>
            </a:r>
          </a:p>
          <a:p>
            <a:pPr lvl="1" algn="just"/>
            <a:r>
              <a:rPr lang="es-ES" sz="2400" dirty="0" smtClean="0"/>
              <a:t>Sociedad que aplica la deducción. </a:t>
            </a:r>
          </a:p>
          <a:p>
            <a:pPr lvl="1" algn="just"/>
            <a:r>
              <a:rPr lang="es-ES" sz="2400" dirty="0" smtClean="0"/>
              <a:t>El servicio de inspección anula la deducción aplicada. </a:t>
            </a:r>
          </a:p>
          <a:p>
            <a:pPr lvl="1" algn="just"/>
            <a:r>
              <a:rPr lang="es-ES" sz="2400" dirty="0" smtClean="0"/>
              <a:t>La AN declara la improcedencia de la </a:t>
            </a:r>
            <a:r>
              <a:rPr lang="es-ES" sz="2400" b="1" dirty="0" smtClean="0"/>
              <a:t>deducibilidad</a:t>
            </a:r>
            <a:r>
              <a:rPr lang="es-ES" sz="2400" dirty="0" smtClean="0"/>
              <a:t> de los costes de los Proyectos analizados, al tratarse de meras aplicaciones informáticas de gestión de ciertas actividades parciales de la empresa, tratándose de software habitual, no respondiendo a nuevos lenguajes, algoritmos, etc., sin que, por otra parte, la interesada haya solicitado el Informe al Ministerio de Ciencia, con el efecto de vincular a la Administración. </a:t>
            </a:r>
          </a:p>
          <a:p>
            <a:pPr algn="just"/>
            <a:endParaRPr lang="es-ES" sz="2400" b="1" dirty="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title"/>
          </p:nvPr>
        </p:nvSpPr>
        <p:spPr>
          <a:xfrm>
            <a:off x="467544" y="2492896"/>
            <a:ext cx="8208912" cy="1872208"/>
          </a:xfrm>
        </p:spPr>
        <p:txBody>
          <a:bodyPr>
            <a:normAutofit/>
          </a:bodyPr>
          <a:lstStyle/>
          <a:p>
            <a:pPr marL="742950" indent="-742950">
              <a:buFont typeface="+mj-lt"/>
              <a:buAutoNum type="arabicPeriod" startAt="7"/>
            </a:pPr>
            <a:r>
              <a:rPr lang="es-ES" dirty="0" smtClean="0"/>
              <a:t>Otros incentivos aplicables a la I+D+i</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8229600" cy="1124744"/>
          </a:xfrm>
        </p:spPr>
        <p:txBody>
          <a:bodyPr anchor="ctr">
            <a:noAutofit/>
          </a:bodyPr>
          <a:lstStyle/>
          <a:p>
            <a:r>
              <a:rPr lang="es-ES" sz="3800" dirty="0" smtClean="0"/>
              <a:t>Bonificación en cotizaciones de la Seguridad Social </a:t>
            </a:r>
            <a:endParaRPr lang="es-ES" sz="3800" dirty="0"/>
          </a:p>
        </p:txBody>
      </p:sp>
      <p:sp>
        <p:nvSpPr>
          <p:cNvPr id="3" name="2 Marcador de contenido"/>
          <p:cNvSpPr>
            <a:spLocks noGrp="1"/>
          </p:cNvSpPr>
          <p:nvPr>
            <p:ph idx="1"/>
          </p:nvPr>
        </p:nvSpPr>
        <p:spPr/>
        <p:txBody>
          <a:bodyPr>
            <a:normAutofit lnSpcReduction="10000"/>
          </a:bodyPr>
          <a:lstStyle/>
          <a:p>
            <a:pPr algn="just">
              <a:buNone/>
            </a:pPr>
            <a:r>
              <a:rPr lang="es-ES" sz="2400" dirty="0" smtClean="0"/>
              <a:t>Para las PYMES innovadoras: </a:t>
            </a:r>
          </a:p>
          <a:p>
            <a:pPr algn="just"/>
            <a:r>
              <a:rPr lang="es-ES" sz="2400" dirty="0" smtClean="0"/>
              <a:t>Existe la plena compatibilidad entre la </a:t>
            </a:r>
            <a:r>
              <a:rPr lang="es-ES" sz="2400" b="1" dirty="0" smtClean="0"/>
              <a:t>bonificación en la cotización a la Seguridad Social</a:t>
            </a:r>
            <a:r>
              <a:rPr lang="es-ES" sz="2400" dirty="0" smtClean="0"/>
              <a:t> del personal investigador con la aplicación de deducción por I+D+i. </a:t>
            </a:r>
          </a:p>
          <a:p>
            <a:pPr algn="just"/>
            <a:r>
              <a:rPr lang="es-ES" sz="2400" dirty="0" smtClean="0"/>
              <a:t>El importe de la deducción es </a:t>
            </a:r>
            <a:r>
              <a:rPr lang="es-ES" sz="2400" b="1" dirty="0" smtClean="0"/>
              <a:t>el 40% sobre la las cuotas empresariales por contingencias comunes </a:t>
            </a:r>
            <a:r>
              <a:rPr lang="es-ES" sz="2400" dirty="0" smtClean="0"/>
              <a:t>que actualmente es el 23,60% de la base de cotización.</a:t>
            </a:r>
          </a:p>
          <a:p>
            <a:pPr algn="just"/>
            <a:r>
              <a:rPr lang="es-ES" sz="2400" dirty="0" smtClean="0"/>
              <a:t>Se aplica a los trabajadores del Régimen General de la Seguridad Social incluidos en los grupos 1 (Ingenieros y licenciados), grupo 2 (ingenieros técnicos, peritos y ayudantes titulados) y grupo 3 (jefes administrativos y de taller y ayudantes no titulados). </a:t>
            </a:r>
          </a:p>
          <a:p>
            <a:pPr algn="just"/>
            <a:endParaRPr lang="es-ES" sz="2400" dirty="0"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8229600" cy="1124744"/>
          </a:xfrm>
        </p:spPr>
        <p:txBody>
          <a:bodyPr anchor="ctr">
            <a:noAutofit/>
          </a:bodyPr>
          <a:lstStyle/>
          <a:p>
            <a:r>
              <a:rPr lang="es-ES" sz="3800" dirty="0" smtClean="0"/>
              <a:t>Bonificación en cotizaciones de la Seguridad Social </a:t>
            </a:r>
            <a:endParaRPr lang="es-ES" sz="3800" dirty="0"/>
          </a:p>
        </p:txBody>
      </p:sp>
      <p:sp>
        <p:nvSpPr>
          <p:cNvPr id="3" name="2 Marcador de contenido"/>
          <p:cNvSpPr>
            <a:spLocks noGrp="1"/>
          </p:cNvSpPr>
          <p:nvPr>
            <p:ph idx="1"/>
          </p:nvPr>
        </p:nvSpPr>
        <p:spPr/>
        <p:txBody>
          <a:bodyPr>
            <a:noAutofit/>
          </a:bodyPr>
          <a:lstStyle/>
          <a:p>
            <a:pPr>
              <a:buNone/>
            </a:pPr>
            <a:r>
              <a:rPr lang="es-ES" sz="2400" dirty="0" smtClean="0"/>
              <a:t>Para el resto de las empresas:</a:t>
            </a:r>
          </a:p>
          <a:p>
            <a:r>
              <a:rPr lang="es-ES" sz="2400" dirty="0" smtClean="0"/>
              <a:t>Es compatible con la deducción por I+D e IT siempre que no se aplique sobre el mismo investigador. </a:t>
            </a:r>
          </a:p>
          <a:p>
            <a:r>
              <a:rPr lang="es-ES" sz="2400" dirty="0" smtClean="0"/>
              <a:t>En este caso, se puede optar por aplicar la bonificación en la cotización a la Seguridad Social respecto del personal investigador, o una deducción por los costes de dicho personal en los proyectos en los que participe y en los que realice actividades de I+D e IT amparadas en la deducción del IS. </a:t>
            </a:r>
          </a:p>
          <a:p>
            <a:r>
              <a:rPr lang="es-ES" sz="2400" dirty="0" smtClean="0"/>
              <a:t>Es compatible por una misma empresa y en un mismo proyecto, la aplicación de bonificaciones sobre investigadores junto con la de deducciones por otros investigadores por los que la empresa, en su caso, desee aplicar la deducción.</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8229600" cy="1124744"/>
          </a:xfrm>
        </p:spPr>
        <p:txBody>
          <a:bodyPr anchor="ctr">
            <a:normAutofit/>
          </a:bodyPr>
          <a:lstStyle/>
          <a:p>
            <a:r>
              <a:rPr lang="es-ES" dirty="0" smtClean="0"/>
              <a:t>RIC VS Deducciones en I+D+i</a:t>
            </a:r>
            <a:endParaRPr lang="es-ES" dirty="0"/>
          </a:p>
        </p:txBody>
      </p:sp>
      <p:sp>
        <p:nvSpPr>
          <p:cNvPr id="3" name="2 Marcador de contenido"/>
          <p:cNvSpPr>
            <a:spLocks noGrp="1"/>
          </p:cNvSpPr>
          <p:nvPr>
            <p:ph idx="1"/>
          </p:nvPr>
        </p:nvSpPr>
        <p:spPr/>
        <p:txBody>
          <a:bodyPr>
            <a:normAutofit/>
          </a:bodyPr>
          <a:lstStyle/>
          <a:p>
            <a:r>
              <a:rPr lang="es-ES" sz="2400" dirty="0" smtClean="0"/>
              <a:t>La RIC opera sobre la base del impuesto.</a:t>
            </a:r>
          </a:p>
          <a:p>
            <a:pPr algn="just"/>
            <a:r>
              <a:rPr lang="es-ES" sz="2400" dirty="0" smtClean="0"/>
              <a:t>El beneficio fiscal es el resultado de multiplicar el tipo impositivo (25%) sobre los gastos e inversiones realizadas. </a:t>
            </a:r>
          </a:p>
          <a:p>
            <a:pPr algn="just"/>
            <a:r>
              <a:rPr lang="es-ES" sz="2400" dirty="0" smtClean="0"/>
              <a:t>Las deducciones en las actividades de I+D+i actúan sobre la cuota con porcentajes diferenciados según sean gastos o inversiones.</a:t>
            </a:r>
          </a:p>
          <a:p>
            <a:pPr>
              <a:buNone/>
            </a:pPr>
            <a:endParaRPr lang="es-ES" sz="2400" dirty="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8229600" cy="1124744"/>
          </a:xfrm>
        </p:spPr>
        <p:txBody>
          <a:bodyPr anchor="ctr">
            <a:normAutofit fontScale="90000"/>
          </a:bodyPr>
          <a:lstStyle/>
          <a:p>
            <a:r>
              <a:rPr lang="es-ES" dirty="0" smtClean="0"/>
              <a:t>RIC VS Deducciones en I+D+i (Gastos)</a:t>
            </a:r>
            <a:endParaRPr lang="es-ES" dirty="0"/>
          </a:p>
        </p:txBody>
      </p:sp>
      <p:sp>
        <p:nvSpPr>
          <p:cNvPr id="3" name="2 Marcador de contenido"/>
          <p:cNvSpPr>
            <a:spLocks noGrp="1"/>
          </p:cNvSpPr>
          <p:nvPr>
            <p:ph idx="1"/>
          </p:nvPr>
        </p:nvSpPr>
        <p:spPr/>
        <p:txBody>
          <a:bodyPr>
            <a:normAutofit/>
          </a:bodyPr>
          <a:lstStyle/>
          <a:p>
            <a:pPr algn="just">
              <a:buNone/>
            </a:pPr>
            <a:r>
              <a:rPr lang="es-ES" sz="2400" dirty="0" smtClean="0"/>
              <a:t>Porcentajes aplicables:</a:t>
            </a:r>
          </a:p>
          <a:p>
            <a:pPr algn="just"/>
            <a:r>
              <a:rPr lang="es-ES" sz="2400" dirty="0" smtClean="0"/>
              <a:t>Gastos en I+D menores que la media de los realizados en los dos años anteriores: 45%</a:t>
            </a:r>
          </a:p>
          <a:p>
            <a:pPr algn="just"/>
            <a:r>
              <a:rPr lang="es-ES" sz="2400" dirty="0" smtClean="0"/>
              <a:t>Gastos en I+D mayores que la media de los realizados en los dos años anteriores: 45% sobre la media y 75,6% sobre los gastos que excedan la media.</a:t>
            </a:r>
          </a:p>
          <a:p>
            <a:pPr algn="just"/>
            <a:r>
              <a:rPr lang="es-ES" sz="2400" dirty="0" smtClean="0"/>
              <a:t>Deducción adicional sobre los gastos de personal del período impositivo correspondientes a investigadores cualificados adscritos en exclusiva a actividades de I+D: 37%</a:t>
            </a:r>
          </a:p>
          <a:p>
            <a:pPr algn="just"/>
            <a:r>
              <a:rPr lang="es-ES" sz="2400" dirty="0" smtClean="0"/>
              <a:t>Deducción IT: 45%</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8229600" cy="1124744"/>
          </a:xfrm>
        </p:spPr>
        <p:txBody>
          <a:bodyPr anchor="ctr">
            <a:normAutofit/>
          </a:bodyPr>
          <a:lstStyle/>
          <a:p>
            <a:r>
              <a:rPr lang="es-ES" sz="4000" dirty="0" smtClean="0"/>
              <a:t>RIC VS Deducciones I+D+i (Gastos)</a:t>
            </a:r>
            <a:endParaRPr lang="es-ES" sz="4000" dirty="0"/>
          </a:p>
        </p:txBody>
      </p:sp>
      <p:sp>
        <p:nvSpPr>
          <p:cNvPr id="3" name="2 Marcador de contenido"/>
          <p:cNvSpPr>
            <a:spLocks noGrp="1"/>
          </p:cNvSpPr>
          <p:nvPr>
            <p:ph idx="1"/>
          </p:nvPr>
        </p:nvSpPr>
        <p:spPr/>
        <p:txBody>
          <a:bodyPr>
            <a:normAutofit/>
          </a:bodyPr>
          <a:lstStyle/>
          <a:p>
            <a:pPr algn="just"/>
            <a:r>
              <a:rPr lang="es-ES" sz="2400" dirty="0" smtClean="0"/>
              <a:t>Aunque el ahorro fiscal de la RIC se obtiene en el año que se genera el beneficio, pudiendo ser anterior a la realización de las actividades de I+D+i, resulta evidente que la deducción permite una menor tributación porque los porcentajes de la deducción son mayores que el tipo impositivo.</a:t>
            </a:r>
            <a:endParaRPr lang="es-ES" sz="24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8229600" cy="1124744"/>
          </a:xfrm>
        </p:spPr>
        <p:txBody>
          <a:bodyPr anchor="ctr">
            <a:normAutofit fontScale="90000"/>
          </a:bodyPr>
          <a:lstStyle/>
          <a:p>
            <a:r>
              <a:rPr lang="es-ES" dirty="0" smtClean="0"/>
              <a:t>RIC VS Deducciones I+D+i (Inversiones)</a:t>
            </a:r>
            <a:endParaRPr lang="es-ES" dirty="0"/>
          </a:p>
        </p:txBody>
      </p:sp>
      <p:sp>
        <p:nvSpPr>
          <p:cNvPr id="3" name="2 Marcador de contenido"/>
          <p:cNvSpPr>
            <a:spLocks noGrp="1"/>
          </p:cNvSpPr>
          <p:nvPr>
            <p:ph idx="1"/>
          </p:nvPr>
        </p:nvSpPr>
        <p:spPr/>
        <p:txBody>
          <a:bodyPr>
            <a:normAutofit/>
          </a:bodyPr>
          <a:lstStyle/>
          <a:p>
            <a:pPr algn="just"/>
            <a:r>
              <a:rPr lang="es-ES" sz="2400" dirty="0" smtClean="0"/>
              <a:t>Inversiones realizadas en elementos del </a:t>
            </a:r>
            <a:r>
              <a:rPr lang="es-ES" sz="2400" b="1" dirty="0" smtClean="0"/>
              <a:t>inmovilizado material o intangible </a:t>
            </a:r>
            <a:r>
              <a:rPr lang="es-ES" sz="2400" dirty="0" smtClean="0"/>
              <a:t>(excluidos inmuebles y terrenos) afectos exclusivamente a las actividades de I+D: 28%.</a:t>
            </a:r>
          </a:p>
          <a:p>
            <a:pPr lvl="1" algn="just">
              <a:spcAft>
                <a:spcPts val="1200"/>
              </a:spcAft>
            </a:pPr>
            <a:r>
              <a:rPr lang="es-ES" sz="2400" dirty="0" smtClean="0"/>
              <a:t>Al igual que en el caso de los gastos el porcentaje de deducción es mayor que el tipo impositivo.</a:t>
            </a:r>
          </a:p>
          <a:p>
            <a:pPr algn="just"/>
            <a:r>
              <a:rPr lang="es-ES" sz="2400" dirty="0" smtClean="0"/>
              <a:t>Con respecto a la </a:t>
            </a:r>
            <a:r>
              <a:rPr lang="es-ES" sz="2400" b="1" dirty="0" smtClean="0"/>
              <a:t>adquisición de tecnología avanzada </a:t>
            </a:r>
            <a:r>
              <a:rPr lang="es-ES" sz="2400" dirty="0" smtClean="0"/>
              <a:t>en forma de patentes, licencias, know-how y diseños la base de la deducción por este concepto tiene un límite de 1.000.000 euros anuales.</a:t>
            </a:r>
          </a:p>
          <a:p>
            <a:pPr lvl="1" algn="just"/>
            <a:r>
              <a:rPr lang="es-ES" sz="2400" dirty="0" smtClean="0"/>
              <a:t>En la RIC no existe limite para este tipo de inversiones.</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8229600" cy="1124744"/>
          </a:xfrm>
        </p:spPr>
        <p:txBody>
          <a:bodyPr anchor="ctr">
            <a:normAutofit fontScale="90000"/>
          </a:bodyPr>
          <a:lstStyle/>
          <a:p>
            <a:r>
              <a:rPr lang="es-ES" dirty="0" smtClean="0"/>
              <a:t>RIC VS Deducciones I+D+i (Inversiones)</a:t>
            </a:r>
            <a:endParaRPr lang="es-ES" dirty="0"/>
          </a:p>
        </p:txBody>
      </p:sp>
      <p:sp>
        <p:nvSpPr>
          <p:cNvPr id="3" name="2 Marcador de contenido"/>
          <p:cNvSpPr>
            <a:spLocks noGrp="1"/>
          </p:cNvSpPr>
          <p:nvPr>
            <p:ph idx="1"/>
          </p:nvPr>
        </p:nvSpPr>
        <p:spPr/>
        <p:txBody>
          <a:bodyPr>
            <a:normAutofit lnSpcReduction="10000"/>
          </a:bodyPr>
          <a:lstStyle/>
          <a:p>
            <a:r>
              <a:rPr lang="es-ES" sz="2400" dirty="0" smtClean="0"/>
              <a:t>Ventajas de la RIC: </a:t>
            </a:r>
          </a:p>
          <a:p>
            <a:pPr lvl="1"/>
            <a:r>
              <a:rPr lang="es-ES" sz="2400" dirty="0" smtClean="0"/>
              <a:t>Lo bienes no tienen que estar afectos exclusivamente a la actividad de I+D.</a:t>
            </a:r>
          </a:p>
          <a:p>
            <a:pPr lvl="1"/>
            <a:r>
              <a:rPr lang="es-ES" sz="2400" dirty="0" smtClean="0"/>
              <a:t>Admite los inmuebles (con restricciones para los terrenos).</a:t>
            </a:r>
          </a:p>
          <a:p>
            <a:pPr lvl="1"/>
            <a:r>
              <a:rPr lang="es-ES" sz="2400" dirty="0" smtClean="0"/>
              <a:t>No limita la base en la adquisición de tecnología avanzada.</a:t>
            </a:r>
          </a:p>
          <a:p>
            <a:r>
              <a:rPr lang="es-ES" sz="2400" dirty="0" smtClean="0"/>
              <a:t>Inconvenientes de la RIC:</a:t>
            </a:r>
          </a:p>
          <a:p>
            <a:pPr lvl="1"/>
            <a:r>
              <a:rPr lang="es-ES" sz="2400" dirty="0" smtClean="0"/>
              <a:t>Permanencia de los bienes 5 años (vida útil del bien o duración del proyecto inferior a 5 años).</a:t>
            </a:r>
          </a:p>
          <a:p>
            <a:pPr lvl="1"/>
            <a:r>
              <a:rPr lang="es-ES" sz="2400" dirty="0" smtClean="0"/>
              <a:t>Tipo impositivo inferior al porcentaje de deducción (25&lt;28).</a:t>
            </a:r>
          </a:p>
          <a:p>
            <a:pPr lvl="1"/>
            <a:r>
              <a:rPr lang="es-ES" sz="2400" dirty="0" smtClean="0"/>
              <a:t>No se puede aplicar deducción sobre los gastos no activados.</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8229600" cy="1124744"/>
          </a:xfrm>
        </p:spPr>
        <p:txBody>
          <a:bodyPr anchor="ctr">
            <a:normAutofit/>
          </a:bodyPr>
          <a:lstStyle/>
          <a:p>
            <a:r>
              <a:rPr lang="es-ES" dirty="0" smtClean="0"/>
              <a:t>Zona Especial Canaria</a:t>
            </a:r>
            <a:endParaRPr lang="es-ES" dirty="0"/>
          </a:p>
        </p:txBody>
      </p:sp>
      <p:sp>
        <p:nvSpPr>
          <p:cNvPr id="3" name="2 Marcador de contenido"/>
          <p:cNvSpPr>
            <a:spLocks noGrp="1"/>
          </p:cNvSpPr>
          <p:nvPr>
            <p:ph idx="1"/>
          </p:nvPr>
        </p:nvSpPr>
        <p:spPr/>
        <p:txBody>
          <a:bodyPr>
            <a:normAutofit/>
          </a:bodyPr>
          <a:lstStyle/>
          <a:p>
            <a:pPr>
              <a:spcAft>
                <a:spcPts val="1200"/>
              </a:spcAft>
            </a:pPr>
            <a:r>
              <a:rPr lang="es-ES" sz="2400" dirty="0" smtClean="0"/>
              <a:t>Las Entidades ZEC estarán sujetas al Impuesto sobre Sociedades a un tipo impositivo reducido del 4%. Este tipo se aplicará sobre unos límites de base imponible atendiendo a la creación de empleo. </a:t>
            </a:r>
          </a:p>
          <a:p>
            <a:pPr>
              <a:spcBef>
                <a:spcPts val="0"/>
              </a:spcBef>
              <a:spcAft>
                <a:spcPts val="1200"/>
              </a:spcAft>
            </a:pPr>
            <a:r>
              <a:rPr lang="es-ES" sz="2400" dirty="0" smtClean="0"/>
              <a:t>La Zona Especial Canaria autoriza las siguientes actividades: </a:t>
            </a:r>
          </a:p>
          <a:p>
            <a:pPr lvl="1">
              <a:spcBef>
                <a:spcPts val="0"/>
              </a:spcBef>
              <a:spcAft>
                <a:spcPts val="1200"/>
              </a:spcAft>
            </a:pPr>
            <a:r>
              <a:rPr lang="es-ES" sz="2400" dirty="0" smtClean="0"/>
              <a:t>Actividades relacionadas con las Tecnologías de la Información y de las Comunicaciones.</a:t>
            </a:r>
          </a:p>
          <a:p>
            <a:pPr lvl="1">
              <a:spcBef>
                <a:spcPts val="0"/>
              </a:spcBef>
              <a:spcAft>
                <a:spcPts val="1200"/>
              </a:spcAft>
            </a:pPr>
            <a:r>
              <a:rPr lang="es-ES" sz="2400" dirty="0" smtClean="0"/>
              <a:t>Actividades de Investigación y Desarrollo.</a:t>
            </a:r>
          </a:p>
          <a:p>
            <a:pPr lvl="1">
              <a:spcBef>
                <a:spcPts val="0"/>
              </a:spcBef>
              <a:spcAft>
                <a:spcPts val="1200"/>
              </a:spcAft>
            </a:pPr>
            <a:r>
              <a:rPr lang="es-ES" sz="2400" dirty="0" smtClean="0"/>
              <a:t>Otras actividades profesionales, científicas y técnicas.</a:t>
            </a:r>
          </a:p>
          <a:p>
            <a:pPr algn="just"/>
            <a:endParaRPr lang="es-ES" sz="2400" dirty="0"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6" name="5 Rectángulo redondeado"/>
          <p:cNvSpPr/>
          <p:nvPr/>
        </p:nvSpPr>
        <p:spPr>
          <a:xfrm>
            <a:off x="755576" y="2276872"/>
            <a:ext cx="7848872" cy="3744416"/>
          </a:xfrm>
          <a:prstGeom prst="roundRect">
            <a:avLst/>
          </a:prstGeom>
          <a:solidFill>
            <a:schemeClr val="accent2">
              <a:lumMod val="60000"/>
              <a:lumOff val="4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 name="1 Título"/>
          <p:cNvSpPr>
            <a:spLocks noGrp="1"/>
          </p:cNvSpPr>
          <p:nvPr>
            <p:ph type="title"/>
          </p:nvPr>
        </p:nvSpPr>
        <p:spPr>
          <a:xfrm>
            <a:off x="0" y="0"/>
            <a:ext cx="8229600" cy="1124744"/>
          </a:xfrm>
        </p:spPr>
        <p:txBody>
          <a:bodyPr anchor="ctr">
            <a:normAutofit/>
          </a:bodyPr>
          <a:lstStyle/>
          <a:p>
            <a:r>
              <a:rPr lang="es-ES" dirty="0" smtClean="0"/>
              <a:t>Zona Especial Canaria</a:t>
            </a:r>
            <a:endParaRPr lang="es-ES" dirty="0"/>
          </a:p>
        </p:txBody>
      </p:sp>
      <p:sp>
        <p:nvSpPr>
          <p:cNvPr id="3" name="2 Marcador de contenido"/>
          <p:cNvSpPr>
            <a:spLocks noGrp="1"/>
          </p:cNvSpPr>
          <p:nvPr>
            <p:ph idx="1"/>
          </p:nvPr>
        </p:nvSpPr>
        <p:spPr/>
        <p:txBody>
          <a:bodyPr>
            <a:normAutofit/>
          </a:bodyPr>
          <a:lstStyle/>
          <a:p>
            <a:pPr algn="just"/>
            <a:r>
              <a:rPr lang="es-ES" sz="2400" dirty="0" smtClean="0"/>
              <a:t>Compatibilidad con la RIC</a:t>
            </a:r>
          </a:p>
        </p:txBody>
      </p:sp>
      <p:sp>
        <p:nvSpPr>
          <p:cNvPr id="5" name="4 CuadroTexto"/>
          <p:cNvSpPr txBox="1"/>
          <p:nvPr/>
        </p:nvSpPr>
        <p:spPr>
          <a:xfrm>
            <a:off x="899592" y="2276872"/>
            <a:ext cx="7632848" cy="3570208"/>
          </a:xfrm>
          <a:prstGeom prst="rect">
            <a:avLst/>
          </a:prstGeom>
          <a:noFill/>
        </p:spPr>
        <p:txBody>
          <a:bodyPr wrap="square" rtlCol="0">
            <a:spAutoFit/>
          </a:bodyPr>
          <a:lstStyle/>
          <a:p>
            <a:pPr algn="ctr">
              <a:spcAft>
                <a:spcPts val="1200"/>
              </a:spcAft>
              <a:buNone/>
            </a:pPr>
            <a:r>
              <a:rPr lang="es-ES" sz="2400" b="1" u="sng" dirty="0" smtClean="0"/>
              <a:t>DGT CV 1736-10 :</a:t>
            </a:r>
          </a:p>
          <a:p>
            <a:pPr algn="just">
              <a:buNone/>
            </a:pPr>
            <a:r>
              <a:rPr lang="es-ES" sz="2400" dirty="0" smtClean="0"/>
              <a:t>La parte de base imponible de las entidades ZEC que quede </a:t>
            </a:r>
            <a:r>
              <a:rPr lang="es-ES" sz="2400" b="1" dirty="0" smtClean="0"/>
              <a:t>sujeta al tipo de gravamen general </a:t>
            </a:r>
            <a:r>
              <a:rPr lang="es-ES" sz="2400" dirty="0" smtClean="0"/>
              <a:t>y proceda de establecimientos situados en Canarias, </a:t>
            </a:r>
            <a:r>
              <a:rPr lang="es-ES" sz="2400" b="1" dirty="0" smtClean="0"/>
              <a:t>podrá aplicar la Reserva para Inversiones en Canarias</a:t>
            </a:r>
            <a:r>
              <a:rPr lang="es-ES" sz="2400" dirty="0" smtClean="0"/>
              <a:t> en los términos establecidos en el artículo 27 de la Ley 19/1994, hasta el límite del 90% de la parte de beneficio obtenido en el periodo impositivo que se corresponda con dicha base imponible siempre que no sea objeto de distribución.</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title"/>
          </p:nvPr>
        </p:nvSpPr>
        <p:spPr>
          <a:xfrm>
            <a:off x="467544" y="2492896"/>
            <a:ext cx="8208912" cy="1872208"/>
          </a:xfrm>
        </p:spPr>
        <p:txBody>
          <a:bodyPr>
            <a:normAutofit/>
          </a:bodyPr>
          <a:lstStyle/>
          <a:p>
            <a:pPr marL="742950" indent="-742950">
              <a:buFont typeface="+mj-lt"/>
              <a:buAutoNum type="arabicPeriod" startAt="8"/>
            </a:pPr>
            <a:r>
              <a:rPr lang="es-ES" dirty="0" smtClean="0"/>
              <a:t>Control de ayudas</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r>
              <a:rPr lang="es-ES" sz="2400" dirty="0" smtClean="0"/>
              <a:t>Las ayudas obtenidas en virtud de todos los incentivos aplicables en el marco del REF que tengan la consideración de ayudas del Estado se incluirán en una declaración informativa (modelo 282). </a:t>
            </a:r>
          </a:p>
          <a:p>
            <a:endParaRPr lang="es-ES" sz="2400" dirty="0" smtClean="0"/>
          </a:p>
          <a:p>
            <a:endParaRPr lang="es-ES" sz="2400" dirty="0" smtClean="0"/>
          </a:p>
          <a:p>
            <a:endParaRPr lang="es-ES" sz="2400" dirty="0" smtClean="0"/>
          </a:p>
          <a:p>
            <a:r>
              <a:rPr lang="es-ES" sz="2400" dirty="0" smtClean="0"/>
              <a:t>El cómputo de las mismas deberá realizarse en el ejercicio en el que se generan, excepto en el caso de la RIC (ejercicio en el que se materializa).</a:t>
            </a:r>
          </a:p>
          <a:p>
            <a:pPr algn="just"/>
            <a:endParaRPr lang="es-ES" sz="2400" dirty="0" smtClean="0"/>
          </a:p>
        </p:txBody>
      </p:sp>
      <p:sp>
        <p:nvSpPr>
          <p:cNvPr id="2" name="1 Título"/>
          <p:cNvSpPr>
            <a:spLocks noGrp="1"/>
          </p:cNvSpPr>
          <p:nvPr>
            <p:ph type="title"/>
          </p:nvPr>
        </p:nvSpPr>
        <p:spPr>
          <a:xfrm>
            <a:off x="0" y="0"/>
            <a:ext cx="8229600" cy="1124744"/>
          </a:xfrm>
        </p:spPr>
        <p:txBody>
          <a:bodyPr anchor="ctr">
            <a:normAutofit/>
          </a:bodyPr>
          <a:lstStyle/>
          <a:p>
            <a:r>
              <a:rPr lang="es-ES" dirty="0" smtClean="0"/>
              <a:t>CONTROL DE AYUDAS</a:t>
            </a:r>
            <a:endParaRPr lang="es-ES" dirty="0"/>
          </a:p>
        </p:txBody>
      </p:sp>
      <p:graphicFrame>
        <p:nvGraphicFramePr>
          <p:cNvPr id="7" name="6 Diagrama"/>
          <p:cNvGraphicFramePr/>
          <p:nvPr/>
        </p:nvGraphicFramePr>
        <p:xfrm>
          <a:off x="1043608" y="2780928"/>
          <a:ext cx="7296472" cy="203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Autofit/>
          </a:bodyPr>
          <a:lstStyle/>
          <a:p>
            <a:pPr algn="just">
              <a:buNone/>
            </a:pPr>
            <a:r>
              <a:rPr lang="es-ES" sz="2400" dirty="0" smtClean="0"/>
              <a:t>Ayudas regionales a la INVERSIÓN</a:t>
            </a:r>
          </a:p>
          <a:p>
            <a:pPr algn="just"/>
            <a:r>
              <a:rPr lang="es-ES" sz="2400" dirty="0" smtClean="0"/>
              <a:t>Inversión en activos materiales e inmateriales relacionada con: </a:t>
            </a:r>
          </a:p>
          <a:p>
            <a:pPr lvl="1" algn="just"/>
            <a:r>
              <a:rPr lang="es-ES" sz="2400" dirty="0" smtClean="0"/>
              <a:t>La creación de un nuevo establecimiento</a:t>
            </a:r>
          </a:p>
          <a:p>
            <a:pPr lvl="1" algn="just"/>
            <a:r>
              <a:rPr lang="es-ES" sz="2400" dirty="0" smtClean="0"/>
              <a:t>La ampliación de la capacidad de un establecimiento existente</a:t>
            </a:r>
          </a:p>
          <a:p>
            <a:pPr lvl="1" algn="just"/>
            <a:r>
              <a:rPr lang="es-ES" sz="2400" b="1" dirty="0" smtClean="0"/>
              <a:t>La diversificación de la producción de un establecimiento en productos que anteriormente no se producían en el mismo</a:t>
            </a:r>
          </a:p>
          <a:p>
            <a:pPr lvl="1" algn="just"/>
            <a:r>
              <a:rPr lang="es-ES" sz="2400" b="1" dirty="0" smtClean="0"/>
              <a:t>La transformación fundamental del proceso global de producción de un establecimiento existente</a:t>
            </a:r>
          </a:p>
          <a:p>
            <a:pPr algn="just">
              <a:buNone/>
            </a:pPr>
            <a:r>
              <a:rPr lang="es-ES" sz="2400" dirty="0" smtClean="0"/>
              <a:t>Ayudas regionales al FUNCIONAMIENTO</a:t>
            </a:r>
          </a:p>
          <a:p>
            <a:pPr algn="just"/>
            <a:r>
              <a:rPr lang="es-ES" sz="2400" dirty="0" smtClean="0"/>
              <a:t>Aquellas no relacionadas con una inversión inicial.</a:t>
            </a:r>
          </a:p>
        </p:txBody>
      </p:sp>
      <p:sp>
        <p:nvSpPr>
          <p:cNvPr id="2" name="1 Título"/>
          <p:cNvSpPr>
            <a:spLocks noGrp="1"/>
          </p:cNvSpPr>
          <p:nvPr>
            <p:ph type="title"/>
          </p:nvPr>
        </p:nvSpPr>
        <p:spPr>
          <a:xfrm>
            <a:off x="0" y="0"/>
            <a:ext cx="8229600" cy="1124744"/>
          </a:xfrm>
        </p:spPr>
        <p:txBody>
          <a:bodyPr anchor="ctr">
            <a:normAutofit/>
          </a:bodyPr>
          <a:lstStyle/>
          <a:p>
            <a:r>
              <a:rPr lang="es-ES" dirty="0" smtClean="0"/>
              <a:t>CONTROL DE AYUDAS</a:t>
            </a:r>
            <a:endParaRPr lang="es-E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8229600" cy="1124744"/>
          </a:xfrm>
        </p:spPr>
        <p:txBody>
          <a:bodyPr anchor="ctr">
            <a:normAutofit/>
          </a:bodyPr>
          <a:lstStyle/>
          <a:p>
            <a:r>
              <a:rPr lang="es-ES" dirty="0" smtClean="0"/>
              <a:t>CONTROL DE AYUDAS</a:t>
            </a:r>
            <a:endParaRPr lang="es-ES" dirty="0"/>
          </a:p>
        </p:txBody>
      </p:sp>
      <p:graphicFrame>
        <p:nvGraphicFramePr>
          <p:cNvPr id="6" name="5 Diagrama"/>
          <p:cNvGraphicFramePr/>
          <p:nvPr/>
        </p:nvGraphicFramePr>
        <p:xfrm>
          <a:off x="467544" y="1340768"/>
          <a:ext cx="8208912" cy="47683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600200"/>
            <a:ext cx="8229600" cy="4781128"/>
          </a:xfrm>
        </p:spPr>
        <p:txBody>
          <a:bodyPr>
            <a:normAutofit/>
          </a:bodyPr>
          <a:lstStyle/>
          <a:p>
            <a:pPr>
              <a:buNone/>
            </a:pPr>
            <a:r>
              <a:rPr lang="es-ES" sz="2400" dirty="0" smtClean="0"/>
              <a:t>LÍMITES AYUDAS REGIONALES AL FUNCIONAMIENTO</a:t>
            </a:r>
          </a:p>
          <a:p>
            <a:r>
              <a:rPr lang="es-ES" sz="2400" dirty="0" smtClean="0"/>
              <a:t>Se aplican sobre el volumen de negocios anual.</a:t>
            </a:r>
          </a:p>
          <a:p>
            <a:endParaRPr lang="es-ES" sz="2400" dirty="0" smtClean="0"/>
          </a:p>
          <a:p>
            <a:endParaRPr lang="es-ES" sz="2400" dirty="0" smtClean="0"/>
          </a:p>
          <a:p>
            <a:endParaRPr lang="es-ES" sz="2400" dirty="0" smtClean="0"/>
          </a:p>
          <a:p>
            <a:endParaRPr lang="es-ES" sz="2400" dirty="0" smtClean="0"/>
          </a:p>
          <a:p>
            <a:endParaRPr lang="es-ES" sz="2400" dirty="0" smtClean="0"/>
          </a:p>
        </p:txBody>
      </p:sp>
      <p:sp>
        <p:nvSpPr>
          <p:cNvPr id="2" name="1 Título"/>
          <p:cNvSpPr>
            <a:spLocks noGrp="1"/>
          </p:cNvSpPr>
          <p:nvPr>
            <p:ph type="title"/>
          </p:nvPr>
        </p:nvSpPr>
        <p:spPr>
          <a:xfrm>
            <a:off x="0" y="0"/>
            <a:ext cx="8229600" cy="1124744"/>
          </a:xfrm>
        </p:spPr>
        <p:txBody>
          <a:bodyPr anchor="ctr">
            <a:normAutofit/>
          </a:bodyPr>
          <a:lstStyle/>
          <a:p>
            <a:r>
              <a:rPr lang="es-ES" dirty="0" smtClean="0"/>
              <a:t>CONTROL DE AYUDAS</a:t>
            </a:r>
            <a:endParaRPr lang="es-ES" dirty="0"/>
          </a:p>
        </p:txBody>
      </p:sp>
      <p:graphicFrame>
        <p:nvGraphicFramePr>
          <p:cNvPr id="6" name="5 Diagrama"/>
          <p:cNvGraphicFramePr/>
          <p:nvPr/>
        </p:nvGraphicFramePr>
        <p:xfrm>
          <a:off x="1547664" y="2492896"/>
          <a:ext cx="5832648" cy="20882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600200"/>
            <a:ext cx="8229600" cy="4781128"/>
          </a:xfrm>
        </p:spPr>
        <p:txBody>
          <a:bodyPr>
            <a:normAutofit/>
          </a:bodyPr>
          <a:lstStyle/>
          <a:p>
            <a:pPr>
              <a:buNone/>
            </a:pPr>
            <a:r>
              <a:rPr lang="es-ES" sz="2400" dirty="0" smtClean="0"/>
              <a:t>LÍMITES AYUDAS REGIONALES A LA INVERSIÓN</a:t>
            </a:r>
          </a:p>
          <a:p>
            <a:r>
              <a:rPr lang="es-ES" sz="2400" dirty="0" smtClean="0"/>
              <a:t>Se aplican sobre el importe de la inversión. </a:t>
            </a:r>
          </a:p>
          <a:p>
            <a:r>
              <a:rPr lang="es-ES" sz="2400" dirty="0" smtClean="0"/>
              <a:t>Aplicable a proyectos inferiores a 50 millones de euros. </a:t>
            </a:r>
          </a:p>
          <a:p>
            <a:endParaRPr lang="es-ES" sz="2400" dirty="0" smtClean="0"/>
          </a:p>
          <a:p>
            <a:endParaRPr lang="es-ES" sz="2400" dirty="0" smtClean="0"/>
          </a:p>
          <a:p>
            <a:endParaRPr lang="es-ES" sz="2400" dirty="0" smtClean="0"/>
          </a:p>
          <a:p>
            <a:endParaRPr lang="es-ES" sz="2400" dirty="0" smtClean="0"/>
          </a:p>
          <a:p>
            <a:endParaRPr lang="es-ES" sz="2400" dirty="0" smtClean="0"/>
          </a:p>
        </p:txBody>
      </p:sp>
      <p:sp>
        <p:nvSpPr>
          <p:cNvPr id="2" name="1 Título"/>
          <p:cNvSpPr>
            <a:spLocks noGrp="1"/>
          </p:cNvSpPr>
          <p:nvPr>
            <p:ph type="title"/>
          </p:nvPr>
        </p:nvSpPr>
        <p:spPr>
          <a:xfrm>
            <a:off x="0" y="0"/>
            <a:ext cx="8229600" cy="1124744"/>
          </a:xfrm>
        </p:spPr>
        <p:txBody>
          <a:bodyPr anchor="ctr">
            <a:normAutofit/>
          </a:bodyPr>
          <a:lstStyle/>
          <a:p>
            <a:r>
              <a:rPr lang="es-ES" dirty="0" smtClean="0"/>
              <a:t>CONTROL DE AYUDAS</a:t>
            </a:r>
            <a:endParaRPr lang="es-ES" dirty="0"/>
          </a:p>
        </p:txBody>
      </p:sp>
      <p:graphicFrame>
        <p:nvGraphicFramePr>
          <p:cNvPr id="10" name="9 Diagrama"/>
          <p:cNvGraphicFramePr/>
          <p:nvPr/>
        </p:nvGraphicFramePr>
        <p:xfrm>
          <a:off x="251520" y="2924944"/>
          <a:ext cx="8712968" cy="30963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600200"/>
            <a:ext cx="8229600" cy="4781128"/>
          </a:xfrm>
        </p:spPr>
        <p:txBody>
          <a:bodyPr>
            <a:noAutofit/>
          </a:bodyPr>
          <a:lstStyle/>
          <a:p>
            <a:pPr>
              <a:buNone/>
            </a:pPr>
            <a:r>
              <a:rPr lang="es-ES" sz="2400" dirty="0" smtClean="0"/>
              <a:t>LÍMITES AYUDAS REGIONALES A LA INVERSIÓN</a:t>
            </a:r>
          </a:p>
          <a:p>
            <a:r>
              <a:rPr lang="es-ES" sz="2400" dirty="0" smtClean="0"/>
              <a:t>En los proyectos que superen la cuantía de 50 millones de euros el importe máximo de la ayuda se calculará mediante la siguiente fórmula: </a:t>
            </a:r>
          </a:p>
          <a:p>
            <a:endParaRPr lang="es-ES" sz="2400" dirty="0" smtClean="0"/>
          </a:p>
          <a:p>
            <a:endParaRPr lang="es-ES" sz="1200" dirty="0" smtClean="0"/>
          </a:p>
          <a:p>
            <a:r>
              <a:rPr lang="es-ES" sz="2400" dirty="0" smtClean="0"/>
              <a:t>Donde: </a:t>
            </a:r>
          </a:p>
          <a:p>
            <a:pPr lvl="1"/>
            <a:r>
              <a:rPr lang="es-ES" sz="2400" b="1" dirty="0" smtClean="0"/>
              <a:t>R</a:t>
            </a:r>
            <a:r>
              <a:rPr lang="es-ES" sz="2400" dirty="0" smtClean="0"/>
              <a:t> es la intensidad máxima de ayuda aplicable a la zona en cuestión</a:t>
            </a:r>
          </a:p>
          <a:p>
            <a:pPr lvl="1"/>
            <a:r>
              <a:rPr lang="es-ES" sz="2400" b="1" dirty="0" smtClean="0"/>
              <a:t>A</a:t>
            </a:r>
            <a:r>
              <a:rPr lang="es-ES" sz="2400" dirty="0" smtClean="0"/>
              <a:t> son los primeros 50 mill. € de inversión</a:t>
            </a:r>
          </a:p>
          <a:p>
            <a:pPr lvl="1"/>
            <a:r>
              <a:rPr lang="es-ES" sz="2400" b="1" dirty="0" smtClean="0"/>
              <a:t>B</a:t>
            </a:r>
            <a:r>
              <a:rPr lang="es-ES" sz="2400" dirty="0" smtClean="0"/>
              <a:t> son los siguientes 50 mill. € de inversión</a:t>
            </a:r>
          </a:p>
          <a:p>
            <a:pPr lvl="1"/>
            <a:r>
              <a:rPr lang="es-ES" sz="2400" b="1" dirty="0" smtClean="0"/>
              <a:t>C</a:t>
            </a:r>
            <a:r>
              <a:rPr lang="es-ES" sz="2400" dirty="0" smtClean="0"/>
              <a:t> es el importe que supere los 100 mill. €de inversión</a:t>
            </a:r>
          </a:p>
          <a:p>
            <a:endParaRPr lang="es-ES" sz="2400" dirty="0" smtClean="0"/>
          </a:p>
          <a:p>
            <a:endParaRPr lang="es-ES" sz="2400" dirty="0" smtClean="0"/>
          </a:p>
          <a:p>
            <a:endParaRPr lang="es-ES" sz="2400" dirty="0" smtClean="0"/>
          </a:p>
        </p:txBody>
      </p:sp>
      <p:sp>
        <p:nvSpPr>
          <p:cNvPr id="2" name="1 Título"/>
          <p:cNvSpPr>
            <a:spLocks noGrp="1"/>
          </p:cNvSpPr>
          <p:nvPr>
            <p:ph type="title"/>
          </p:nvPr>
        </p:nvSpPr>
        <p:spPr>
          <a:xfrm>
            <a:off x="0" y="0"/>
            <a:ext cx="8229600" cy="1124744"/>
          </a:xfrm>
        </p:spPr>
        <p:txBody>
          <a:bodyPr anchor="ctr">
            <a:normAutofit/>
          </a:bodyPr>
          <a:lstStyle/>
          <a:p>
            <a:r>
              <a:rPr lang="es-ES" dirty="0" smtClean="0"/>
              <a:t>CONTROL DE AYUDAS</a:t>
            </a:r>
            <a:endParaRPr lang="es-ES" dirty="0"/>
          </a:p>
        </p:txBody>
      </p:sp>
      <p:sp>
        <p:nvSpPr>
          <p:cNvPr id="5" name="4 CuadroTexto"/>
          <p:cNvSpPr txBox="1"/>
          <p:nvPr/>
        </p:nvSpPr>
        <p:spPr>
          <a:xfrm>
            <a:off x="2411760" y="3356992"/>
            <a:ext cx="4608512" cy="523220"/>
          </a:xfrm>
          <a:prstGeom prst="rect">
            <a:avLst/>
          </a:prstGeom>
          <a:solidFill>
            <a:schemeClr val="bg2"/>
          </a:solidFill>
          <a:ln>
            <a:solidFill>
              <a:schemeClr val="bg2">
                <a:lumMod val="50000"/>
              </a:schemeClr>
            </a:solidFill>
          </a:ln>
        </p:spPr>
        <p:txBody>
          <a:bodyPr wrap="square" rtlCol="0">
            <a:spAutoFit/>
          </a:bodyPr>
          <a:lstStyle/>
          <a:p>
            <a:pPr algn="ctr"/>
            <a:r>
              <a:rPr lang="es-ES" sz="2800" dirty="0" smtClean="0"/>
              <a:t>Límite = R x (A + 0,5B + 0,33C)</a:t>
            </a:r>
            <a:endParaRPr lang="es-ES" sz="280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179512" y="0"/>
            <a:ext cx="8229600" cy="1143000"/>
          </a:xfrm>
        </p:spPr>
        <p:txBody>
          <a:bodyPr anchor="ctr">
            <a:normAutofit/>
          </a:bodyPr>
          <a:lstStyle/>
          <a:p>
            <a:r>
              <a:rPr lang="es-ES" dirty="0" smtClean="0"/>
              <a:t>RÉGIMEN SANCIONADOR</a:t>
            </a:r>
            <a:endParaRPr lang="es-ES" dirty="0"/>
          </a:p>
        </p:txBody>
      </p:sp>
      <p:graphicFrame>
        <p:nvGraphicFramePr>
          <p:cNvPr id="7" name="6 Tabla"/>
          <p:cNvGraphicFramePr>
            <a:graphicFrameLocks noGrp="1"/>
          </p:cNvGraphicFramePr>
          <p:nvPr/>
        </p:nvGraphicFramePr>
        <p:xfrm>
          <a:off x="539552" y="1397000"/>
          <a:ext cx="8064896" cy="4188960"/>
        </p:xfrm>
        <a:graphic>
          <a:graphicData uri="http://schemas.openxmlformats.org/drawingml/2006/table">
            <a:tbl>
              <a:tblPr bandRow="1">
                <a:tableStyleId>{7DF18680-E054-41AD-8BC1-D1AEF772440D}</a:tableStyleId>
              </a:tblPr>
              <a:tblGrid>
                <a:gridCol w="4032448"/>
                <a:gridCol w="4032448"/>
              </a:tblGrid>
              <a:tr h="1080000">
                <a:tc>
                  <a:txBody>
                    <a:bodyPr/>
                    <a:lstStyle/>
                    <a:p>
                      <a:pPr lvl="0"/>
                      <a:r>
                        <a:rPr lang="es-ES" sz="2400" b="1" dirty="0" smtClean="0"/>
                        <a:t>Superación de límites</a:t>
                      </a:r>
                    </a:p>
                  </a:txBody>
                  <a:tcPr anchor="ctr"/>
                </a:tc>
                <a:tc>
                  <a:txBody>
                    <a:bodyPr/>
                    <a:lstStyle/>
                    <a:p>
                      <a:pPr lvl="0"/>
                      <a:r>
                        <a:rPr lang="es-ES" sz="2400" dirty="0" smtClean="0"/>
                        <a:t>Multa pecuniaria proporcional del 20% del exceso.</a:t>
                      </a:r>
                    </a:p>
                  </a:txBody>
                  <a:tcPr anchor="ctr"/>
                </a:tc>
              </a:tr>
              <a:tr h="1554480">
                <a:tc>
                  <a:txBody>
                    <a:bodyPr/>
                    <a:lstStyle/>
                    <a:p>
                      <a:pPr lvl="0"/>
                      <a:r>
                        <a:rPr lang="es-ES" sz="2400" b="1" dirty="0" smtClean="0"/>
                        <a:t>Presentación incompleta, inexacta o con datos falsos de la declaración informativa</a:t>
                      </a:r>
                    </a:p>
                  </a:txBody>
                  <a:tcPr anchor="ctr"/>
                </a:tc>
                <a:tc>
                  <a:txBody>
                    <a:bodyPr/>
                    <a:lstStyle/>
                    <a:p>
                      <a:pPr lvl="0"/>
                      <a:r>
                        <a:rPr lang="es-ES" sz="2400" dirty="0" smtClean="0"/>
                        <a:t>20 euros por dato o conjunto de datos, con un mínimo de 300 euros y un máximo de 20.000. </a:t>
                      </a:r>
                    </a:p>
                  </a:txBody>
                  <a:tcPr anchor="ctr"/>
                </a:tc>
              </a:tr>
              <a:tr h="1554480">
                <a:tc>
                  <a:txBody>
                    <a:bodyPr/>
                    <a:lstStyle/>
                    <a:p>
                      <a:pPr lvl="0"/>
                      <a:r>
                        <a:rPr lang="es-ES" sz="2400" b="1" dirty="0" smtClean="0"/>
                        <a:t>Presentación  fuera de plazo de la declaración informativa (sin requerimiento)</a:t>
                      </a:r>
                      <a:endParaRPr lang="es-ES" b="1" dirty="0"/>
                    </a:p>
                  </a:txBody>
                  <a:tcPr anchor="ct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s-ES" sz="2400" dirty="0" smtClean="0"/>
                        <a:t>20 euros por dato o conjunto de datos, con un mínimo de 150 y un máximo de 10.000. </a:t>
                      </a:r>
                      <a:endParaRPr lang="es-ES" dirty="0" smtClean="0"/>
                    </a:p>
                  </a:txBody>
                  <a:tcPr anchor="ctr"/>
                </a:tc>
              </a:tr>
            </a:tbl>
          </a:graphicData>
        </a:graphic>
      </p:graphicFrame>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600200"/>
            <a:ext cx="8229600" cy="4781128"/>
          </a:xfrm>
        </p:spPr>
        <p:txBody>
          <a:bodyPr>
            <a:noAutofit/>
          </a:bodyPr>
          <a:lstStyle/>
          <a:p>
            <a:pPr>
              <a:buNone/>
            </a:pPr>
            <a:r>
              <a:rPr lang="es-ES" sz="2400" dirty="0" smtClean="0"/>
              <a:t>AYUDAS REGIONALES A LA INVERSIÓN</a:t>
            </a:r>
          </a:p>
          <a:p>
            <a:r>
              <a:rPr lang="es-ES" sz="2400" dirty="0" smtClean="0"/>
              <a:t>Datos del ejemplo anterior: </a:t>
            </a:r>
          </a:p>
          <a:p>
            <a:endParaRPr lang="es-ES" sz="2400" dirty="0" smtClean="0"/>
          </a:p>
          <a:p>
            <a:endParaRPr lang="es-ES" sz="2400" dirty="0" smtClean="0"/>
          </a:p>
          <a:p>
            <a:endParaRPr lang="es-ES" sz="2400" dirty="0" smtClean="0"/>
          </a:p>
          <a:p>
            <a:endParaRPr lang="es-ES" sz="2400" dirty="0" smtClean="0"/>
          </a:p>
          <a:p>
            <a:endParaRPr lang="es-ES" sz="2400" dirty="0" smtClean="0"/>
          </a:p>
          <a:p>
            <a:r>
              <a:rPr lang="es-ES" sz="2400" dirty="0" smtClean="0"/>
              <a:t>Porcentaje incentivo regional sobre la base de la deducción: 26,12%</a:t>
            </a:r>
          </a:p>
          <a:p>
            <a:r>
              <a:rPr lang="es-ES" sz="2400" dirty="0" smtClean="0"/>
              <a:t>El incentivo es menor que el porcentaje límite general (35%). </a:t>
            </a:r>
          </a:p>
          <a:p>
            <a:endParaRPr lang="es-ES" sz="2400" dirty="0" smtClean="0"/>
          </a:p>
          <a:p>
            <a:endParaRPr lang="es-ES" sz="2400" dirty="0" smtClean="0"/>
          </a:p>
          <a:p>
            <a:endParaRPr lang="es-ES" sz="2400" dirty="0" smtClean="0"/>
          </a:p>
          <a:p>
            <a:endParaRPr lang="es-ES" sz="2400" dirty="0" smtClean="0"/>
          </a:p>
        </p:txBody>
      </p:sp>
      <p:sp>
        <p:nvSpPr>
          <p:cNvPr id="2" name="1 Título"/>
          <p:cNvSpPr>
            <a:spLocks noGrp="1"/>
          </p:cNvSpPr>
          <p:nvPr>
            <p:ph type="title"/>
          </p:nvPr>
        </p:nvSpPr>
        <p:spPr>
          <a:xfrm>
            <a:off x="0" y="0"/>
            <a:ext cx="8229600" cy="1124744"/>
          </a:xfrm>
        </p:spPr>
        <p:txBody>
          <a:bodyPr anchor="ctr">
            <a:normAutofit/>
          </a:bodyPr>
          <a:lstStyle/>
          <a:p>
            <a:r>
              <a:rPr lang="es-ES" dirty="0" smtClean="0"/>
              <a:t>CONTROL DE AYUDAS</a:t>
            </a:r>
            <a:endParaRPr lang="es-ES" dirty="0"/>
          </a:p>
        </p:txBody>
      </p:sp>
      <p:graphicFrame>
        <p:nvGraphicFramePr>
          <p:cNvPr id="6" name="5 Tabla"/>
          <p:cNvGraphicFramePr>
            <a:graphicFrameLocks noGrp="1"/>
          </p:cNvGraphicFramePr>
          <p:nvPr/>
        </p:nvGraphicFramePr>
        <p:xfrm>
          <a:off x="539552" y="2564904"/>
          <a:ext cx="7992000" cy="2103120"/>
        </p:xfrm>
        <a:graphic>
          <a:graphicData uri="http://schemas.openxmlformats.org/drawingml/2006/table">
            <a:tbl>
              <a:tblPr firstRow="1" bandRow="1">
                <a:tableStyleId>{93296810-A885-4BE3-A3E7-6D5BEEA58F35}</a:tableStyleId>
              </a:tblPr>
              <a:tblGrid>
                <a:gridCol w="2160000"/>
                <a:gridCol w="1944000"/>
                <a:gridCol w="1944000"/>
                <a:gridCol w="1944000"/>
              </a:tblGrid>
              <a:tr h="370840">
                <a:tc>
                  <a:txBody>
                    <a:bodyPr/>
                    <a:lstStyle/>
                    <a:p>
                      <a:endParaRPr lang="es-ES" sz="2400" dirty="0"/>
                    </a:p>
                  </a:txBody>
                  <a:tcPr>
                    <a:noFill/>
                  </a:tcPr>
                </a:tc>
                <a:tc>
                  <a:txBody>
                    <a:bodyPr/>
                    <a:lstStyle/>
                    <a:p>
                      <a:pPr algn="ctr"/>
                      <a:r>
                        <a:rPr lang="es-ES" sz="2400" dirty="0" smtClean="0"/>
                        <a:t>ESTATAL</a:t>
                      </a:r>
                      <a:endParaRPr lang="es-ES" sz="2400" dirty="0"/>
                    </a:p>
                  </a:txBody>
                  <a:tcPr anchor="ctr"/>
                </a:tc>
                <a:tc>
                  <a:txBody>
                    <a:bodyPr/>
                    <a:lstStyle/>
                    <a:p>
                      <a:pPr algn="ctr"/>
                      <a:r>
                        <a:rPr lang="es-ES" sz="2400" dirty="0" smtClean="0"/>
                        <a:t>AUTONÓMICA</a:t>
                      </a:r>
                      <a:endParaRPr lang="es-ES" sz="2400" dirty="0"/>
                    </a:p>
                  </a:txBody>
                  <a:tcPr anchor="ctr"/>
                </a:tc>
                <a:tc>
                  <a:txBody>
                    <a:bodyPr/>
                    <a:lstStyle/>
                    <a:p>
                      <a:pPr algn="ctr"/>
                      <a:r>
                        <a:rPr lang="es-ES" sz="2400" dirty="0" smtClean="0"/>
                        <a:t>DIFERENCIAS</a:t>
                      </a:r>
                      <a:endParaRPr lang="es-ES" sz="2400" dirty="0"/>
                    </a:p>
                  </a:txBody>
                  <a:tcPr anchor="ctr"/>
                </a:tc>
              </a:tr>
              <a:tr h="370840">
                <a:tc>
                  <a:txBody>
                    <a:bodyPr/>
                    <a:lstStyle/>
                    <a:p>
                      <a:r>
                        <a:rPr lang="es-ES" sz="2400" dirty="0" smtClean="0"/>
                        <a:t>BASE DE LA DEDUCCIÓN</a:t>
                      </a:r>
                      <a:endParaRPr lang="es-ES" sz="2400" dirty="0"/>
                    </a:p>
                  </a:txBody>
                  <a:tcPr/>
                </a:tc>
                <a:tc>
                  <a:txBody>
                    <a:bodyPr/>
                    <a:lstStyle/>
                    <a:p>
                      <a:pPr algn="ctr"/>
                      <a:r>
                        <a:rPr lang="es-ES" sz="2400" dirty="0" smtClean="0"/>
                        <a:t>695.000</a:t>
                      </a:r>
                      <a:endParaRPr lang="es-ES" sz="2400" dirty="0"/>
                    </a:p>
                  </a:txBody>
                  <a:tcPr anchor="ctr"/>
                </a:tc>
                <a:tc>
                  <a:txBody>
                    <a:bodyPr/>
                    <a:lstStyle/>
                    <a:p>
                      <a:pPr algn="ctr"/>
                      <a:r>
                        <a:rPr lang="es-ES" sz="2400" dirty="0" smtClean="0"/>
                        <a:t>695.000</a:t>
                      </a:r>
                      <a:endParaRPr lang="es-ES" sz="2400" dirty="0"/>
                    </a:p>
                  </a:txBody>
                  <a:tcPr anchor="ctr"/>
                </a:tc>
                <a:tc>
                  <a:txBody>
                    <a:bodyPr/>
                    <a:lstStyle/>
                    <a:p>
                      <a:pPr algn="ctr"/>
                      <a:r>
                        <a:rPr lang="es-ES" sz="2400" dirty="0" smtClean="0"/>
                        <a:t>-</a:t>
                      </a:r>
                      <a:endParaRPr lang="es-ES" sz="2400" dirty="0"/>
                    </a:p>
                  </a:txBody>
                  <a:tcPr anchor="ctr"/>
                </a:tc>
              </a:tr>
              <a:tr h="370840">
                <a:tc>
                  <a:txBody>
                    <a:bodyPr/>
                    <a:lstStyle/>
                    <a:p>
                      <a:r>
                        <a:rPr lang="es-ES" sz="2400" dirty="0" smtClean="0"/>
                        <a:t>DEDUCCIONES</a:t>
                      </a:r>
                      <a:r>
                        <a:rPr lang="es-ES" sz="2400" baseline="0" dirty="0" smtClean="0"/>
                        <a:t> GENERADAS</a:t>
                      </a:r>
                      <a:endParaRPr lang="es-ES" sz="2400" dirty="0"/>
                    </a:p>
                  </a:txBody>
                  <a:tcPr/>
                </a:tc>
                <a:tc>
                  <a:txBody>
                    <a:bodyPr/>
                    <a:lstStyle/>
                    <a:p>
                      <a:pPr algn="ctr"/>
                      <a:r>
                        <a:rPr lang="es-ES" sz="2400" dirty="0" smtClean="0"/>
                        <a:t>170.900</a:t>
                      </a:r>
                      <a:endParaRPr lang="es-ES" sz="2400" dirty="0"/>
                    </a:p>
                  </a:txBody>
                  <a:tcPr anchor="ctr"/>
                </a:tc>
                <a:tc>
                  <a:txBody>
                    <a:bodyPr/>
                    <a:lstStyle/>
                    <a:p>
                      <a:pPr algn="ctr"/>
                      <a:r>
                        <a:rPr lang="es-ES" sz="2400" dirty="0" smtClean="0"/>
                        <a:t>352.500</a:t>
                      </a:r>
                      <a:endParaRPr lang="es-ES" sz="2400" dirty="0"/>
                    </a:p>
                  </a:txBody>
                  <a:tcPr anchor="ctr"/>
                </a:tc>
                <a:tc>
                  <a:txBody>
                    <a:bodyPr/>
                    <a:lstStyle/>
                    <a:p>
                      <a:pPr algn="ctr"/>
                      <a:r>
                        <a:rPr lang="es-ES" sz="2400" dirty="0" smtClean="0"/>
                        <a:t>181.600</a:t>
                      </a:r>
                      <a:endParaRPr lang="es-ES" sz="2400" dirty="0"/>
                    </a:p>
                  </a:txBody>
                  <a:tcPr anchor="ctr"/>
                </a:tc>
              </a:tr>
            </a:tbl>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600200"/>
            <a:ext cx="8229600" cy="4781128"/>
          </a:xfrm>
        </p:spPr>
        <p:txBody>
          <a:bodyPr>
            <a:noAutofit/>
          </a:bodyPr>
          <a:lstStyle/>
          <a:p>
            <a:pPr>
              <a:buNone/>
            </a:pPr>
            <a:r>
              <a:rPr lang="es-ES" sz="2400" dirty="0" smtClean="0"/>
              <a:t>AYUDAS REGIONALES AL FUNCIONAMIENTO</a:t>
            </a:r>
          </a:p>
          <a:p>
            <a:r>
              <a:rPr lang="es-ES" sz="2400" dirty="0" smtClean="0"/>
              <a:t>Datos del ejemplo anterior: </a:t>
            </a:r>
          </a:p>
          <a:p>
            <a:endParaRPr lang="es-ES" sz="2400" dirty="0" smtClean="0"/>
          </a:p>
          <a:p>
            <a:endParaRPr lang="es-ES" sz="2400" dirty="0" smtClean="0"/>
          </a:p>
          <a:p>
            <a:endParaRPr lang="es-ES" sz="2400" dirty="0" smtClean="0"/>
          </a:p>
          <a:p>
            <a:endParaRPr lang="es-ES" sz="2400" dirty="0" smtClean="0"/>
          </a:p>
          <a:p>
            <a:endParaRPr lang="es-ES" sz="2400" dirty="0" smtClean="0"/>
          </a:p>
          <a:p>
            <a:r>
              <a:rPr lang="es-ES" sz="2400" dirty="0" smtClean="0"/>
              <a:t>Empresa no perteneciente al sector industrial (límite 10%). </a:t>
            </a:r>
          </a:p>
          <a:p>
            <a:r>
              <a:rPr lang="es-ES" sz="2400" dirty="0" smtClean="0"/>
              <a:t>Cifra de negocios: 1.500.000 €</a:t>
            </a:r>
          </a:p>
          <a:p>
            <a:r>
              <a:rPr lang="es-ES" sz="2400" dirty="0" smtClean="0"/>
              <a:t>Límite aplicable: 150.000 €</a:t>
            </a:r>
          </a:p>
          <a:p>
            <a:r>
              <a:rPr lang="es-ES" sz="2400" dirty="0" smtClean="0"/>
              <a:t>Exceso: 31.600 €. No se puede aplicar y se pierde. </a:t>
            </a:r>
          </a:p>
          <a:p>
            <a:endParaRPr lang="es-ES" sz="2400" dirty="0" smtClean="0"/>
          </a:p>
          <a:p>
            <a:endParaRPr lang="es-ES" sz="2400" dirty="0" smtClean="0"/>
          </a:p>
          <a:p>
            <a:endParaRPr lang="es-ES" sz="2400" dirty="0" smtClean="0"/>
          </a:p>
        </p:txBody>
      </p:sp>
      <p:sp>
        <p:nvSpPr>
          <p:cNvPr id="2" name="1 Título"/>
          <p:cNvSpPr>
            <a:spLocks noGrp="1"/>
          </p:cNvSpPr>
          <p:nvPr>
            <p:ph type="title"/>
          </p:nvPr>
        </p:nvSpPr>
        <p:spPr>
          <a:xfrm>
            <a:off x="0" y="0"/>
            <a:ext cx="8229600" cy="1124744"/>
          </a:xfrm>
        </p:spPr>
        <p:txBody>
          <a:bodyPr anchor="ctr">
            <a:normAutofit/>
          </a:bodyPr>
          <a:lstStyle/>
          <a:p>
            <a:r>
              <a:rPr lang="es-ES" dirty="0" smtClean="0"/>
              <a:t>CONTROL DE AYUDAS</a:t>
            </a:r>
            <a:endParaRPr lang="es-ES" dirty="0"/>
          </a:p>
        </p:txBody>
      </p:sp>
      <p:graphicFrame>
        <p:nvGraphicFramePr>
          <p:cNvPr id="6" name="5 Tabla"/>
          <p:cNvGraphicFramePr>
            <a:graphicFrameLocks noGrp="1"/>
          </p:cNvGraphicFramePr>
          <p:nvPr/>
        </p:nvGraphicFramePr>
        <p:xfrm>
          <a:off x="539552" y="2564904"/>
          <a:ext cx="7992000" cy="2103120"/>
        </p:xfrm>
        <a:graphic>
          <a:graphicData uri="http://schemas.openxmlformats.org/drawingml/2006/table">
            <a:tbl>
              <a:tblPr firstRow="1" bandRow="1">
                <a:tableStyleId>{93296810-A885-4BE3-A3E7-6D5BEEA58F35}</a:tableStyleId>
              </a:tblPr>
              <a:tblGrid>
                <a:gridCol w="2160000"/>
                <a:gridCol w="1944000"/>
                <a:gridCol w="1944000"/>
                <a:gridCol w="1944000"/>
              </a:tblGrid>
              <a:tr h="370840">
                <a:tc>
                  <a:txBody>
                    <a:bodyPr/>
                    <a:lstStyle/>
                    <a:p>
                      <a:endParaRPr lang="es-ES" sz="2400" dirty="0"/>
                    </a:p>
                  </a:txBody>
                  <a:tcPr>
                    <a:noFill/>
                  </a:tcPr>
                </a:tc>
                <a:tc>
                  <a:txBody>
                    <a:bodyPr/>
                    <a:lstStyle/>
                    <a:p>
                      <a:pPr algn="ctr"/>
                      <a:r>
                        <a:rPr lang="es-ES" sz="2400" dirty="0" smtClean="0"/>
                        <a:t>ESTATAL</a:t>
                      </a:r>
                      <a:endParaRPr lang="es-ES" sz="2400" dirty="0"/>
                    </a:p>
                  </a:txBody>
                  <a:tcPr anchor="ctr"/>
                </a:tc>
                <a:tc>
                  <a:txBody>
                    <a:bodyPr/>
                    <a:lstStyle/>
                    <a:p>
                      <a:pPr algn="ctr"/>
                      <a:r>
                        <a:rPr lang="es-ES" sz="2400" dirty="0" smtClean="0"/>
                        <a:t>AUTONÓMICA</a:t>
                      </a:r>
                      <a:endParaRPr lang="es-ES" sz="2400" dirty="0"/>
                    </a:p>
                  </a:txBody>
                  <a:tcPr anchor="ctr"/>
                </a:tc>
                <a:tc>
                  <a:txBody>
                    <a:bodyPr/>
                    <a:lstStyle/>
                    <a:p>
                      <a:pPr algn="ctr"/>
                      <a:r>
                        <a:rPr lang="es-ES" sz="2400" dirty="0" smtClean="0"/>
                        <a:t>DIFERENCIAS</a:t>
                      </a:r>
                      <a:endParaRPr lang="es-ES" sz="2400" dirty="0"/>
                    </a:p>
                  </a:txBody>
                  <a:tcPr anchor="ctr"/>
                </a:tc>
              </a:tr>
              <a:tr h="370840">
                <a:tc>
                  <a:txBody>
                    <a:bodyPr/>
                    <a:lstStyle/>
                    <a:p>
                      <a:r>
                        <a:rPr lang="es-ES" sz="2400" dirty="0" smtClean="0"/>
                        <a:t>BASE DE LA DEDUCCIÓN</a:t>
                      </a:r>
                      <a:endParaRPr lang="es-ES" sz="2400" dirty="0"/>
                    </a:p>
                  </a:txBody>
                  <a:tcPr/>
                </a:tc>
                <a:tc>
                  <a:txBody>
                    <a:bodyPr/>
                    <a:lstStyle/>
                    <a:p>
                      <a:pPr algn="ctr"/>
                      <a:r>
                        <a:rPr lang="es-ES" sz="2400" dirty="0" smtClean="0"/>
                        <a:t>695.000</a:t>
                      </a:r>
                      <a:endParaRPr lang="es-ES" sz="2400" dirty="0"/>
                    </a:p>
                  </a:txBody>
                  <a:tcPr anchor="ctr"/>
                </a:tc>
                <a:tc>
                  <a:txBody>
                    <a:bodyPr/>
                    <a:lstStyle/>
                    <a:p>
                      <a:pPr algn="ctr"/>
                      <a:r>
                        <a:rPr lang="es-ES" sz="2400" dirty="0" smtClean="0"/>
                        <a:t>695.000</a:t>
                      </a:r>
                      <a:endParaRPr lang="es-ES" sz="2400" dirty="0"/>
                    </a:p>
                  </a:txBody>
                  <a:tcPr anchor="ctr"/>
                </a:tc>
                <a:tc>
                  <a:txBody>
                    <a:bodyPr/>
                    <a:lstStyle/>
                    <a:p>
                      <a:pPr algn="ctr"/>
                      <a:r>
                        <a:rPr lang="es-ES" sz="2400" dirty="0" smtClean="0"/>
                        <a:t>-</a:t>
                      </a:r>
                      <a:endParaRPr lang="es-ES" sz="2400" dirty="0"/>
                    </a:p>
                  </a:txBody>
                  <a:tcPr anchor="ctr"/>
                </a:tc>
              </a:tr>
              <a:tr h="370840">
                <a:tc>
                  <a:txBody>
                    <a:bodyPr/>
                    <a:lstStyle/>
                    <a:p>
                      <a:r>
                        <a:rPr lang="es-ES" sz="2400" dirty="0" smtClean="0"/>
                        <a:t>DEDUCCIONES</a:t>
                      </a:r>
                      <a:r>
                        <a:rPr lang="es-ES" sz="2400" baseline="0" dirty="0" smtClean="0"/>
                        <a:t> GENERADAS</a:t>
                      </a:r>
                      <a:endParaRPr lang="es-ES" sz="2400" dirty="0"/>
                    </a:p>
                  </a:txBody>
                  <a:tcPr/>
                </a:tc>
                <a:tc>
                  <a:txBody>
                    <a:bodyPr/>
                    <a:lstStyle/>
                    <a:p>
                      <a:pPr algn="ctr"/>
                      <a:r>
                        <a:rPr lang="es-ES" sz="2400" dirty="0" smtClean="0"/>
                        <a:t>170.900</a:t>
                      </a:r>
                      <a:endParaRPr lang="es-ES" sz="2400" dirty="0"/>
                    </a:p>
                  </a:txBody>
                  <a:tcPr anchor="ctr"/>
                </a:tc>
                <a:tc>
                  <a:txBody>
                    <a:bodyPr/>
                    <a:lstStyle/>
                    <a:p>
                      <a:pPr algn="ctr"/>
                      <a:r>
                        <a:rPr lang="es-ES" sz="2400" dirty="0" smtClean="0"/>
                        <a:t>352.500</a:t>
                      </a:r>
                      <a:endParaRPr lang="es-ES" sz="2400" dirty="0"/>
                    </a:p>
                  </a:txBody>
                  <a:tcPr anchor="ctr"/>
                </a:tc>
                <a:tc>
                  <a:txBody>
                    <a:bodyPr/>
                    <a:lstStyle/>
                    <a:p>
                      <a:pPr algn="ctr"/>
                      <a:r>
                        <a:rPr lang="es-ES" sz="2400" dirty="0" smtClean="0"/>
                        <a:t>181.600</a:t>
                      </a:r>
                      <a:endParaRPr lang="es-ES" sz="2400" dirty="0"/>
                    </a:p>
                  </a:txBody>
                  <a:tcPr anchor="ctr"/>
                </a:tc>
              </a:tr>
            </a:tbl>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1844824"/>
            <a:ext cx="8435280" cy="1252736"/>
          </a:xfrm>
        </p:spPr>
        <p:txBody>
          <a:bodyPr anchor="ctr">
            <a:noAutofit/>
          </a:bodyPr>
          <a:lstStyle/>
          <a:p>
            <a:pPr marL="457200" indent="-457200" algn="ctr">
              <a:buNone/>
            </a:pPr>
            <a:r>
              <a:rPr lang="es-ES" sz="4000" dirty="0" smtClean="0"/>
              <a:t>MUCHAS GRACIAS POR SU ATENCIÓN</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Personalizado 3">
      <a:dk1>
        <a:sysClr val="windowText" lastClr="000000"/>
      </a:dk1>
      <a:lt1>
        <a:sysClr val="window" lastClr="FFFFFF"/>
      </a:lt1>
      <a:dk2>
        <a:srgbClr val="676A55"/>
      </a:dk2>
      <a:lt2>
        <a:srgbClr val="EAEBDE"/>
      </a:lt2>
      <a:accent1>
        <a:srgbClr val="C6A477"/>
      </a:accent1>
      <a:accent2>
        <a:srgbClr val="EED7A3"/>
      </a:accent2>
      <a:accent3>
        <a:srgbClr val="F7EAD7"/>
      </a:accent3>
      <a:accent4>
        <a:srgbClr val="D3E7EE"/>
      </a:accent4>
      <a:accent5>
        <a:srgbClr val="ABD1DC"/>
      </a:accent5>
      <a:accent6>
        <a:srgbClr val="7097A8"/>
      </a:accent6>
      <a:hlink>
        <a:srgbClr val="283D6C"/>
      </a:hlink>
      <a:folHlink>
        <a:srgbClr val="524D49"/>
      </a:folHlink>
    </a:clrScheme>
    <a:fontScheme name="Personalizado 1">
      <a:majorFont>
        <a:latin typeface="Calibri Light"/>
        <a:ea typeface=""/>
        <a:cs typeface=""/>
      </a:majorFont>
      <a:minorFont>
        <a:latin typeface="Calibri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1506</TotalTime>
  <Words>2863</Words>
  <Application>Microsoft Office PowerPoint</Application>
  <PresentationFormat>Presentación en pantalla (4:3)</PresentationFormat>
  <Paragraphs>464</Paragraphs>
  <Slides>56</Slides>
  <Notes>5</Notes>
  <HiddenSlides>0</HiddenSlides>
  <MMClips>0</MMClips>
  <ScaleCrop>false</ScaleCrop>
  <HeadingPairs>
    <vt:vector size="4" baseType="variant">
      <vt:variant>
        <vt:lpstr>Tema</vt:lpstr>
      </vt:variant>
      <vt:variant>
        <vt:i4>1</vt:i4>
      </vt:variant>
      <vt:variant>
        <vt:lpstr>Títulos de diapositiva</vt:lpstr>
      </vt:variant>
      <vt:variant>
        <vt:i4>56</vt:i4>
      </vt:variant>
    </vt:vector>
  </HeadingPairs>
  <TitlesOfParts>
    <vt:vector size="57" baseType="lpstr">
      <vt:lpstr>Tema de Office</vt:lpstr>
      <vt:lpstr>Diapositiva 1</vt:lpstr>
      <vt:lpstr>ASESORÍA FISCAL, CONTABLE Y LABORAL </vt:lpstr>
      <vt:lpstr>CONTENIDO</vt:lpstr>
      <vt:lpstr>Seguridad jurídica para la aplicación de la deducción</vt:lpstr>
      <vt:lpstr>1. Seguridad jurídica para la aplicación de la deducción</vt:lpstr>
      <vt:lpstr>1. Seguridad jurídica para la aplicación de la deducción</vt:lpstr>
      <vt:lpstr>1. Seguridad jurídica para la aplicación de la deducción</vt:lpstr>
      <vt:lpstr>Base de la deducción</vt:lpstr>
      <vt:lpstr>2. Base de la deducción</vt:lpstr>
      <vt:lpstr>2. Base de la deducción</vt:lpstr>
      <vt:lpstr>2. Base de la deducción</vt:lpstr>
      <vt:lpstr>2. Base de la deducción</vt:lpstr>
      <vt:lpstr>2. Base de la deducción</vt:lpstr>
      <vt:lpstr>2. Base de la deducción</vt:lpstr>
      <vt:lpstr>2. Base de la deducción</vt:lpstr>
      <vt:lpstr>Límites de la deducción</vt:lpstr>
      <vt:lpstr>3. Límites de la deducción</vt:lpstr>
      <vt:lpstr>¿Cuándo se aplica la deducción?</vt:lpstr>
      <vt:lpstr>4. ¿Cuándo se aplica la deducción?</vt:lpstr>
      <vt:lpstr>¿Cómo se aplica la deducción?</vt:lpstr>
      <vt:lpstr>Ejemplo deducción ESTATAL</vt:lpstr>
      <vt:lpstr>Ejemplo deducción ESTATAL</vt:lpstr>
      <vt:lpstr>Ejemplo deducción ESTATAL</vt:lpstr>
      <vt:lpstr>Ejemplo deducción ESTATAL</vt:lpstr>
      <vt:lpstr>Ejemplo deducción AUTONÓMICA</vt:lpstr>
      <vt:lpstr>Ejemplo deducción AUTONÓMICA</vt:lpstr>
      <vt:lpstr>Ejemplo deducción AUTONÓMICA</vt:lpstr>
      <vt:lpstr>Ejemplo deducción AUTONÓMICA</vt:lpstr>
      <vt:lpstr>COMPARATIVA</vt:lpstr>
      <vt:lpstr>Casos de inspección tributaria</vt:lpstr>
      <vt:lpstr>6. Casos de inspección tributaria</vt:lpstr>
      <vt:lpstr>INSPECCIÓN I</vt:lpstr>
      <vt:lpstr>INSPECCIÓN II</vt:lpstr>
      <vt:lpstr>INSPECCIÓN III</vt:lpstr>
      <vt:lpstr>INSPECCIÓN IV</vt:lpstr>
      <vt:lpstr>Otros incentivos aplicables a la I+D+i</vt:lpstr>
      <vt:lpstr>Bonificación en cotizaciones de la Seguridad Social </vt:lpstr>
      <vt:lpstr>Bonificación en cotizaciones de la Seguridad Social </vt:lpstr>
      <vt:lpstr>RIC VS Deducciones en I+D+i</vt:lpstr>
      <vt:lpstr>RIC VS Deducciones en I+D+i (Gastos)</vt:lpstr>
      <vt:lpstr>RIC VS Deducciones I+D+i (Gastos)</vt:lpstr>
      <vt:lpstr>RIC VS Deducciones I+D+i (Inversiones)</vt:lpstr>
      <vt:lpstr>RIC VS Deducciones I+D+i (Inversiones)</vt:lpstr>
      <vt:lpstr>Zona Especial Canaria</vt:lpstr>
      <vt:lpstr>Zona Especial Canaria</vt:lpstr>
      <vt:lpstr>Control de ayudas</vt:lpstr>
      <vt:lpstr>CONTROL DE AYUDAS</vt:lpstr>
      <vt:lpstr>CONTROL DE AYUDAS</vt:lpstr>
      <vt:lpstr>CONTROL DE AYUDAS</vt:lpstr>
      <vt:lpstr>CONTROL DE AYUDAS</vt:lpstr>
      <vt:lpstr>CONTROL DE AYUDAS</vt:lpstr>
      <vt:lpstr>CONTROL DE AYUDAS</vt:lpstr>
      <vt:lpstr>RÉGIMEN SANCIONADOR</vt:lpstr>
      <vt:lpstr>CONTROL DE AYUDAS</vt:lpstr>
      <vt:lpstr>CONTROL DE AYUDAS</vt:lpstr>
      <vt:lpstr>Diapositiva 56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Usuario</dc:creator>
  <cp:lastModifiedBy>CAROLINA</cp:lastModifiedBy>
  <cp:revision>156</cp:revision>
  <dcterms:created xsi:type="dcterms:W3CDTF">2017-03-02T18:25:30Z</dcterms:created>
  <dcterms:modified xsi:type="dcterms:W3CDTF">2017-03-06T22:25:05Z</dcterms:modified>
</cp:coreProperties>
</file>